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2.xml" ContentType="application/vnd.openxmlformats-officedocument.presentationml.notesSl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notesSlides/notesSlide3.xml" ContentType="application/vnd.openxmlformats-officedocument.presentationml.notesSlide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17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notesSlides/notesSlide4.xml" ContentType="application/vnd.openxmlformats-officedocument.presentationml.notesSlide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notesSlides/notesSlide5.xml" ContentType="application/vnd.openxmlformats-officedocument.presentationml.notesSlide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2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31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hart37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38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7"/>
  </p:notesMasterIdLst>
  <p:handoutMasterIdLst>
    <p:handoutMasterId r:id="rId58"/>
  </p:handoutMasterIdLst>
  <p:sldIdLst>
    <p:sldId id="256" r:id="rId2"/>
    <p:sldId id="392" r:id="rId3"/>
    <p:sldId id="401" r:id="rId4"/>
    <p:sldId id="429" r:id="rId5"/>
    <p:sldId id="430" r:id="rId6"/>
    <p:sldId id="317" r:id="rId7"/>
    <p:sldId id="347" r:id="rId8"/>
    <p:sldId id="389" r:id="rId9"/>
    <p:sldId id="388" r:id="rId10"/>
    <p:sldId id="387" r:id="rId11"/>
    <p:sldId id="390" r:id="rId12"/>
    <p:sldId id="416" r:id="rId13"/>
    <p:sldId id="348" r:id="rId14"/>
    <p:sldId id="319" r:id="rId15"/>
    <p:sldId id="350" r:id="rId16"/>
    <p:sldId id="418" r:id="rId17"/>
    <p:sldId id="422" r:id="rId18"/>
    <p:sldId id="322" r:id="rId19"/>
    <p:sldId id="321" r:id="rId20"/>
    <p:sldId id="424" r:id="rId21"/>
    <p:sldId id="425" r:id="rId22"/>
    <p:sldId id="426" r:id="rId23"/>
    <p:sldId id="385" r:id="rId24"/>
    <p:sldId id="427" r:id="rId25"/>
    <p:sldId id="431" r:id="rId26"/>
    <p:sldId id="327" r:id="rId27"/>
    <p:sldId id="339" r:id="rId28"/>
    <p:sldId id="331" r:id="rId29"/>
    <p:sldId id="329" r:id="rId30"/>
    <p:sldId id="352" r:id="rId31"/>
    <p:sldId id="330" r:id="rId32"/>
    <p:sldId id="353" r:id="rId33"/>
    <p:sldId id="354" r:id="rId34"/>
    <p:sldId id="355" r:id="rId35"/>
    <p:sldId id="362" r:id="rId36"/>
    <p:sldId id="356" r:id="rId37"/>
    <p:sldId id="360" r:id="rId38"/>
    <p:sldId id="417" r:id="rId39"/>
    <p:sldId id="361" r:id="rId40"/>
    <p:sldId id="366" r:id="rId41"/>
    <p:sldId id="367" r:id="rId42"/>
    <p:sldId id="423" r:id="rId43"/>
    <p:sldId id="421" r:id="rId44"/>
    <p:sldId id="380" r:id="rId45"/>
    <p:sldId id="370" r:id="rId46"/>
    <p:sldId id="369" r:id="rId47"/>
    <p:sldId id="371" r:id="rId48"/>
    <p:sldId id="406" r:id="rId49"/>
    <p:sldId id="373" r:id="rId50"/>
    <p:sldId id="372" r:id="rId51"/>
    <p:sldId id="345" r:id="rId52"/>
    <p:sldId id="398" r:id="rId53"/>
    <p:sldId id="399" r:id="rId54"/>
    <p:sldId id="432" r:id="rId55"/>
    <p:sldId id="433" r:id="rId56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15D3DA87-2B4C-46A0-88B1-27D34A8590D9}">
          <p14:sldIdLst>
            <p14:sldId id="256"/>
            <p14:sldId id="392"/>
            <p14:sldId id="401"/>
            <p14:sldId id="429"/>
            <p14:sldId id="430"/>
            <p14:sldId id="317"/>
            <p14:sldId id="347"/>
            <p14:sldId id="389"/>
            <p14:sldId id="388"/>
            <p14:sldId id="387"/>
            <p14:sldId id="390"/>
            <p14:sldId id="416"/>
            <p14:sldId id="348"/>
            <p14:sldId id="319"/>
            <p14:sldId id="350"/>
            <p14:sldId id="418"/>
            <p14:sldId id="422"/>
            <p14:sldId id="322"/>
            <p14:sldId id="321"/>
            <p14:sldId id="424"/>
            <p14:sldId id="425"/>
            <p14:sldId id="426"/>
            <p14:sldId id="385"/>
            <p14:sldId id="427"/>
            <p14:sldId id="431"/>
            <p14:sldId id="327"/>
            <p14:sldId id="339"/>
            <p14:sldId id="331"/>
            <p14:sldId id="329"/>
            <p14:sldId id="352"/>
            <p14:sldId id="330"/>
            <p14:sldId id="353"/>
            <p14:sldId id="354"/>
            <p14:sldId id="355"/>
            <p14:sldId id="362"/>
            <p14:sldId id="356"/>
            <p14:sldId id="360"/>
            <p14:sldId id="417"/>
            <p14:sldId id="361"/>
            <p14:sldId id="366"/>
            <p14:sldId id="367"/>
            <p14:sldId id="423"/>
            <p14:sldId id="421"/>
            <p14:sldId id="380"/>
            <p14:sldId id="370"/>
            <p14:sldId id="369"/>
            <p14:sldId id="371"/>
            <p14:sldId id="406"/>
            <p14:sldId id="373"/>
            <p14:sldId id="372"/>
            <p14:sldId id="345"/>
            <p14:sldId id="398"/>
            <p14:sldId id="399"/>
            <p14:sldId id="432"/>
            <p14:sldId id="43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ecgestao" initials="s" lastIdx="1" clrIdx="0">
    <p:extLst>
      <p:ext uri="{19B8F6BF-5375-455C-9EA6-DF929625EA0E}">
        <p15:presenceInfo xmlns:p15="http://schemas.microsoft.com/office/powerpoint/2012/main" userId="secgesta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3FCA"/>
    <a:srgbClr val="F1C5EF"/>
    <a:srgbClr val="5B9BD5"/>
    <a:srgbClr val="FF5050"/>
    <a:srgbClr val="FF8181"/>
    <a:srgbClr val="FFFFFF"/>
    <a:srgbClr val="00B050"/>
    <a:srgbClr val="EBEFF3"/>
    <a:srgbClr val="92D050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2838BEF-8BB2-4498-84A7-C5851F593DF1}" styleName="Estilo Médio 4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DBED569-4797-4DF1-A0F4-6AAB3CD982D8}" styleName="Estilo Claro 3 - Ênfas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AF606853-7671-496A-8E4F-DF71F8EC918B}" styleName="Estilo Escuro 1 - Ênfase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Estilo Médio 4 - Ênfas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35758FB7-9AC5-4552-8A53-C91805E547FA}" styleName="Estilo com Tema 1 - Ênfas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FD0F851-EC5A-4D38-B0AD-8093EC10F338}" styleName="Estilo Claro 1 - Ênfas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Estilo Médio 1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C89EF96-8CEA-46FF-86C4-4CE0E7609802}" styleName="Estilo Claro 3 - Ênfas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23" autoAdjust="0"/>
    <p:restoredTop sz="96374" autoAdjust="0"/>
  </p:normalViewPr>
  <p:slideViewPr>
    <p:cSldViewPr snapToGrid="0">
      <p:cViewPr varScale="1">
        <p:scale>
          <a:sx n="65" d="100"/>
          <a:sy n="65" d="100"/>
        </p:scale>
        <p:origin x="93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0.11\Superintendencia\SUPERINTEND&#202;NCIA\2026\Estat&#237;sticas\06%20Junho\ATENDIMENTO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0.11\Superintendencia\SUPERINTEND&#202;NCIA\2026\Estat&#237;sticas\06%20Junho\TX%20ARQUIVO%20DAS%20ESTAT&#205;STICAS%20ATUAIS.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0.11\Superintendencia\SUPERINTEND&#202;NCIA\2026\Estat&#237;sticas\06%20Junho\AMBULAT&#211;RIO!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0.11\Superintendencia\SUPERINTEND&#202;NCIA\2026\Estat&#237;sticas\06%20Junho\RX%20ATUALbkp%20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0.11\Superintendencia\SUPERINTEND&#202;NCIA\2026\Estat&#237;sticas\06%20Junho\RX%20ATUALbkp%20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0.11\Superintendencia\SUPERINTEND&#202;NCIA\2026\Estat&#237;sticas\06%20Junho\RX%20ATUALbkp%20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0.11\Superintendencia\SUPERINTEND&#202;NCIA\2026\Estat&#237;sticas\06%20Junho\RX%20ATUALbkp%20.xlsx" TargetMode="Externa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0.11\Superintendencia\SUPERINTEND&#202;NCIA\2026\Estat&#237;sticas\06%20Junho\RX%20ATUALbkp%20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0.11\Superintendencia\SUPERINTEND&#202;NCIA\2026\Estat&#237;sticas\06%20Junho\RX%20ATUALbkp%20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0.11\Superintendencia\SUPERINTEND&#202;NCIA\2026\Estat&#237;sticas\06%20Junho\LABORAT&#211;RIO%20ATUAL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0.11\Superintendencia\SUPERINTEND&#202;NCIA\2026\Estat&#237;sticas\06%20Junho\CENTRO%20CIRURGICO%20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0.11\Superintendencia\SUPERINTEND&#202;NCIA\2026\Estat&#237;sticas\06%20Junho\CLASSIFICA&#199;AO%20att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0.11\Superintendencia\SUPERINTEND&#202;NCIA\2026\Estat&#237;sticas\06%20Junho\CENTRO%20CIRURGICO%20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0.11\Superintendencia\SUPERINTEND&#202;NCIA\2026\Estat&#237;sticas\06%20Junho\CENTRO%20CIRURGICO%20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0.11\Superintendencia\SUPERINTEND&#202;NCIA\2026\Estat&#237;sticas\06%20Junho\CENTRO%20CIRURGICO%20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0.11\Superintendencia\SUPERINTEND&#202;NCIA\2026\Estat&#237;sticas\06%20Junho\TI%20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0.11\Superintendencia\SUPERINTEND&#202;NCIA\2026\Estat&#237;sticas\06%20Junho\INFEC&#199;AO%20ATUAL.xlsx" TargetMode="Externa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0.11\Superintendencia\SUPERINTEND&#202;NCIA\2026\Estat&#237;sticas\06%20Junho\RELAT&#211;RIO%20DE%20PRODU&#199;AO%20-%20%20fisio,%20terapeuta%20ocupacional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0.11\Superintendencia\SUPERINTEND&#202;NCIA\2026\Estat&#237;sticas\06%20Junho\RELAT&#211;RIO%20DE%20PRODU&#199;AO%20-%20Manuten&#231;&#227;o,%20engenharia,%20psicologa,%20servi&#231;o%20social,%20fono_%20atualizado%20att.xlsx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0.11\Superintendencia\SUPERINTEND&#202;NCIA\2026\Estat&#237;sticas\06%20Junho\RELAT&#211;RIO%20DE%20PRODU&#199;AO%20-%20%20fisio,%20terapeuta%20ocupacional.xlsx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0.11\Superintendencia\SUPERINTEND&#202;NCIA\2026\Estat&#237;sticas\06%20Junho\RELAT&#211;RIO%20DE%20PRODU&#199;AO%20-%20Manuten&#231;&#227;o,%20engenharia,%20psicologa,%20servi&#231;o%20social,%20fono_%20atualizado%20att.xlsx" TargetMode="Externa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0.11\Superintendencia\SUPERINTEND&#202;NCIA\2026\Estat&#237;sticas\06%20Junho\RELAT&#211;RIO%20DE%20PRODU&#199;AO%20-%20Manuten&#231;&#227;o,%20engenharia,%20psicologa,%20servi&#231;o%20social,%20fono_%20atualizado%20at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0.11\Superintendencia\SUPERINTEND&#202;NCIA\2026\Estat&#237;sticas\06%20Junho\CLASSIFICA&#199;AO%20att.xlsx" TargetMode="Externa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0.11\Superintendencia\SUPERINTEND&#202;NCIA\2026\Estat&#237;sticas\06%20Junho\RELAT&#211;RIO%20DE%20PRODU&#199;AO%20-%20Manuten&#231;&#227;o,%20engenharia,%20psicologa,%20servi&#231;o%20social,%20fono_%20atualizado%20att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0.11\Superintendencia\SUPERINTEND&#202;NCIA\2026\Estat&#237;sticas\06%20Junho\RELAT&#211;RIO%20DE%20PRODU&#199;AO%20-%20Manuten&#231;&#227;o,%20engenharia,%20psicologa,%20servi&#231;o%20social,%20fono_%20atualizado%20att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0.11\Superintendencia\SUPERINTEND&#202;NCIA\2026\Estat&#237;sticas\06%20Junho\SND.xlsx" TargetMode="External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0.11\Superintendencia\SUPERINTEND&#202;NCIA\2026\Estat&#237;sticas\06%20Junho\SND.xlsx" TargetMode="Externa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0.11\Superintendencia\SUPERINTEND&#202;NCIA\2026\Estat&#237;sticas\06%20Junho\SND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0.11\Superintendencia\SUPERINTEND&#202;NCIA\2026\Estat&#237;sticas\06%20Junho\SND.xlsx" TargetMode="External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0.11\Superintendencia\SUPERINTEND&#202;NCIA\2026\Estat&#237;sticas\06%20Junho\LAVANDERIA%20ATUAL.xlsx" TargetMode="Externa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0.11\Superintendencia\SUPERINTEND&#202;NCIA\2026\Estat&#237;sticas\06%20Junho\C&#243;pia%20de%20C&#243;pia%20de%20INDICADOR%20-%20NIR2026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0.11\Superintendencia\SUPERINTEND&#202;NCIA\2026\Estat&#237;sticas\06%20Junho\C&#243;pia%20de%20C&#243;pia%20de%20INDICADOR%20-%20NIR2026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0.11\Superintendencia\SUPERINTEND&#202;NCIA\2026\Estat&#237;sticas\06%20Junho\CLASSIFICA&#199;AO%20at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0.11\Superintendencia\SUPERINTEND&#202;NCIA\2026\Estat&#237;sticas\06%20Junho\INTERNA&#199;&#213;E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0.11\Superintendencia\SUPERINTEND&#202;NCIA\2026\Estat&#237;sticas\06%20Junho\INTERNA&#199;&#213;E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0.11\Superintendencia\SUPERINTEND&#202;NCIA\2026\Estat&#237;sticas\06%20Junho\INTERNA&#199;&#213;E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0.11\Superintendencia\SUPERINTEND&#202;NCIA\2026\Estat&#237;sticas\06%20Junho\TX%20ARQUIVO%20DAS%20ESTAT&#205;STICAS%20ATUAIS.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0.11\Superintendencia\SUPERINTEND&#202;NCIA\2026\Estat&#237;sticas\06%20Junho\TX%20ARQUIVO%20DAS%20ESTAT&#205;STICAS%20ATUAIS.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 sz="2800" b="1" baseline="0" dirty="0">
                <a:solidFill>
                  <a:schemeClr val="tx1"/>
                </a:solidFill>
              </a:rPr>
              <a:t> ATENDIMENTOS PRONTO SOCORRO - 2026 </a:t>
            </a:r>
            <a:endParaRPr lang="pt-BR" sz="2800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7267597296235602"/>
          <c:y val="1.6981074954336414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1.7626789789151484E-2"/>
          <c:y val="0.24490789456382367"/>
          <c:w val="0.96392160709891173"/>
          <c:h val="0.6441478592011097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10D-4DF5-BE57-070F0007694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Atendimentos!$C$10:$C$16</c:f>
              <c:strCache>
                <c:ptCount val="7"/>
                <c:pt idx="0">
                  <c:v>Média Mensal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Atendimentos!$D$10:$D$16</c:f>
              <c:numCache>
                <c:formatCode>#,##0</c:formatCode>
                <c:ptCount val="7"/>
                <c:pt idx="0">
                  <c:v>1416</c:v>
                </c:pt>
                <c:pt idx="1">
                  <c:v>1224</c:v>
                </c:pt>
                <c:pt idx="2">
                  <c:v>1176</c:v>
                </c:pt>
                <c:pt idx="3">
                  <c:v>1410</c:v>
                </c:pt>
                <c:pt idx="4">
                  <c:v>1410</c:v>
                </c:pt>
                <c:pt idx="5">
                  <c:v>1389</c:v>
                </c:pt>
                <c:pt idx="6">
                  <c:v>1317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10D-4DF5-BE57-070F000769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5440768"/>
        <c:axId val="143088384"/>
      </c:barChart>
      <c:catAx>
        <c:axId val="145440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43088384"/>
        <c:crosses val="autoZero"/>
        <c:auto val="1"/>
        <c:lblAlgn val="ctr"/>
        <c:lblOffset val="100"/>
        <c:noMultiLvlLbl val="0"/>
      </c:catAx>
      <c:valAx>
        <c:axId val="143088384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454407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 sz="2800" b="1">
                <a:solidFill>
                  <a:schemeClr val="tx1"/>
                </a:solidFill>
              </a:rPr>
              <a:t>TAXA DE MORTALIDADE</a:t>
            </a:r>
            <a:br>
              <a:rPr lang="pt-BR" sz="2800" b="1">
                <a:solidFill>
                  <a:schemeClr val="tx1"/>
                </a:solidFill>
              </a:rPr>
            </a:br>
            <a:r>
              <a:rPr lang="pt-BR" sz="2800" b="1">
                <a:solidFill>
                  <a:schemeClr val="tx1"/>
                </a:solidFill>
              </a:rPr>
              <a:t> INSTITUCIONAL -</a:t>
            </a:r>
            <a:r>
              <a:rPr lang="pt-BR" sz="2800" b="1" baseline="0">
                <a:solidFill>
                  <a:schemeClr val="tx1"/>
                </a:solidFill>
              </a:rPr>
              <a:t> 2026</a:t>
            </a:r>
            <a:endParaRPr lang="pt-BR" sz="2800" b="1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38693225065616788"/>
          <c:y val="1.2962962962962963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3.0554543963254587E-2"/>
          <c:y val="0.27549839603382908"/>
          <c:w val="0.93888888888888888"/>
          <c:h val="0.619174321959755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F1C5EF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D13FC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864-4B8C-9628-4E30D9C4A3C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'Internaçao e Tx de Mortalidade'!$E$5:$E$11</c:f>
              <c:strCache>
                <c:ptCount val="7"/>
                <c:pt idx="0">
                  <c:v>Média Mensal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'Internaçao e Tx de Mortalidade'!$F$5:$F$11</c:f>
              <c:numCache>
                <c:formatCode>0.00%</c:formatCode>
                <c:ptCount val="7"/>
                <c:pt idx="0">
                  <c:v>6.59E-2</c:v>
                </c:pt>
                <c:pt idx="1">
                  <c:v>5.2547770700636945E-2</c:v>
                </c:pt>
                <c:pt idx="2">
                  <c:v>5.0793650793650794E-2</c:v>
                </c:pt>
                <c:pt idx="3">
                  <c:v>5.6680161943319839E-2</c:v>
                </c:pt>
                <c:pt idx="4">
                  <c:v>5.0632911392405069E-2</c:v>
                </c:pt>
                <c:pt idx="5">
                  <c:v>5.6010928961748634E-2</c:v>
                </c:pt>
                <c:pt idx="6">
                  <c:v>5.8333333333333327E-2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64-4B8C-9628-4E30D9C4A3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3617152"/>
        <c:axId val="174893312"/>
      </c:barChart>
      <c:catAx>
        <c:axId val="173617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4893312"/>
        <c:crosses val="autoZero"/>
        <c:auto val="1"/>
        <c:lblAlgn val="ctr"/>
        <c:lblOffset val="100"/>
        <c:noMultiLvlLbl val="0"/>
      </c:catAx>
      <c:valAx>
        <c:axId val="174893312"/>
        <c:scaling>
          <c:orientation val="minMax"/>
        </c:scaling>
        <c:delete val="1"/>
        <c:axPos val="l"/>
        <c:numFmt formatCode="0.00%" sourceLinked="1"/>
        <c:majorTickMark val="none"/>
        <c:minorTickMark val="none"/>
        <c:tickLblPos val="nextTo"/>
        <c:crossAx val="173617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 sz="2800" b="1" baseline="0">
                <a:solidFill>
                  <a:schemeClr val="tx1"/>
                </a:solidFill>
              </a:rPr>
              <a:t>ATENDIMENTOS</a:t>
            </a:r>
            <a:br>
              <a:rPr lang="pt-BR" sz="2800" b="1" baseline="0">
                <a:solidFill>
                  <a:schemeClr val="tx1"/>
                </a:solidFill>
              </a:rPr>
            </a:br>
            <a:r>
              <a:rPr lang="pt-BR" sz="2800" b="1" baseline="0">
                <a:solidFill>
                  <a:schemeClr val="tx1"/>
                </a:solidFill>
              </a:rPr>
              <a:t> AMBULATORAIS - 2026 </a:t>
            </a:r>
            <a:endParaRPr lang="pt-BR" sz="2800" b="1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3.0208335811051167E-2"/>
          <c:y val="0.30083337719938424"/>
          <c:w val="0.93888888888888888"/>
          <c:h val="0.590910615339749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'Atendimentos Ambulatoriais'!$I$28:$O$28</c:f>
              <c:strCache>
                <c:ptCount val="7"/>
                <c:pt idx="0">
                  <c:v>Média Mensal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'Atendimentos Ambulatoriais'!$I$29:$O$29</c:f>
              <c:numCache>
                <c:formatCode>#,##0</c:formatCode>
                <c:ptCount val="7"/>
                <c:pt idx="0" formatCode="0">
                  <c:v>3179</c:v>
                </c:pt>
                <c:pt idx="1">
                  <c:v>3482</c:v>
                </c:pt>
                <c:pt idx="2">
                  <c:v>3459</c:v>
                </c:pt>
                <c:pt idx="3">
                  <c:v>3934</c:v>
                </c:pt>
                <c:pt idx="4">
                  <c:v>3590</c:v>
                </c:pt>
                <c:pt idx="5">
                  <c:v>3770</c:v>
                </c:pt>
                <c:pt idx="6">
                  <c:v>3866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BE-46B6-90A5-BB6DF40765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1002624"/>
        <c:axId val="176052416"/>
      </c:barChart>
      <c:catAx>
        <c:axId val="191002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6052416"/>
        <c:crosses val="autoZero"/>
        <c:auto val="1"/>
        <c:lblAlgn val="ctr"/>
        <c:lblOffset val="100"/>
        <c:noMultiLvlLbl val="0"/>
      </c:catAx>
      <c:valAx>
        <c:axId val="176052416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1910026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 sz="2800" b="1">
                <a:solidFill>
                  <a:schemeClr val="tx1"/>
                </a:solidFill>
              </a:rPr>
              <a:t>ENDOSCOPIA</a:t>
            </a:r>
            <a:r>
              <a:rPr lang="pt-BR" sz="2800" b="1" baseline="0">
                <a:solidFill>
                  <a:schemeClr val="tx1"/>
                </a:solidFill>
              </a:rPr>
              <a:t> - 2026</a:t>
            </a:r>
            <a:endParaRPr lang="pt-BR" sz="2800" b="1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40687754265091863"/>
          <c:y val="2.9629629629629631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3.4643946850393702E-2"/>
          <c:y val="0.35562044327792364"/>
          <c:w val="0.93383710629921257"/>
          <c:h val="0.5788576844561096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'DEMAIS EXAMES'!$A$3</c:f>
              <c:strCache>
                <c:ptCount val="1"/>
                <c:pt idx="0">
                  <c:v>Eletiva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>
                    <a:solidFill>
                      <a:schemeClr val="tx1"/>
                    </a:solidFill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'DEMAIS EXAMES'!$J$2:$O$2</c:f>
              <c:strCache>
                <c:ptCount val="6"/>
                <c:pt idx="0">
                  <c:v>Jan</c:v>
                </c:pt>
                <c:pt idx="1">
                  <c:v>Fev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</c:strCache>
            </c:strRef>
          </c:cat>
          <c:val>
            <c:numRef>
              <c:f>'DEMAIS EXAMES'!$J$3:$O$3</c:f>
              <c:numCache>
                <c:formatCode>General</c:formatCode>
                <c:ptCount val="6"/>
                <c:pt idx="0">
                  <c:v>99</c:v>
                </c:pt>
                <c:pt idx="1">
                  <c:v>78</c:v>
                </c:pt>
                <c:pt idx="2">
                  <c:v>120</c:v>
                </c:pt>
                <c:pt idx="3">
                  <c:v>99</c:v>
                </c:pt>
                <c:pt idx="4">
                  <c:v>115</c:v>
                </c:pt>
                <c:pt idx="5">
                  <c:v>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64-4EFD-B1B3-F7CBA65C0DF9}"/>
            </c:ext>
          </c:extLst>
        </c:ser>
        <c:ser>
          <c:idx val="1"/>
          <c:order val="1"/>
          <c:tx>
            <c:strRef>
              <c:f>'DEMAIS EXAMES'!$A$4</c:f>
              <c:strCache>
                <c:ptCount val="1"/>
                <c:pt idx="0">
                  <c:v>Interna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'DEMAIS EXAMES'!$J$2:$O$2</c:f>
              <c:strCache>
                <c:ptCount val="6"/>
                <c:pt idx="0">
                  <c:v>Jan</c:v>
                </c:pt>
                <c:pt idx="1">
                  <c:v>Fev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</c:strCache>
            </c:strRef>
          </c:cat>
          <c:val>
            <c:numRef>
              <c:f>'DEMAIS EXAMES'!$J$4:$O$4</c:f>
              <c:numCache>
                <c:formatCode>General</c:formatCode>
                <c:ptCount val="6"/>
                <c:pt idx="0">
                  <c:v>32</c:v>
                </c:pt>
                <c:pt idx="1">
                  <c:v>26</c:v>
                </c:pt>
                <c:pt idx="2">
                  <c:v>22</c:v>
                </c:pt>
                <c:pt idx="3">
                  <c:v>35</c:v>
                </c:pt>
                <c:pt idx="4">
                  <c:v>25</c:v>
                </c:pt>
                <c:pt idx="5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464-4EFD-B1B3-F7CBA65C0DF9}"/>
            </c:ext>
          </c:extLst>
        </c:ser>
        <c:ser>
          <c:idx val="2"/>
          <c:order val="2"/>
          <c:tx>
            <c:strRef>
              <c:f>'DEMAIS EXAMES'!$A$5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>
                    <a:solidFill>
                      <a:schemeClr val="tx1"/>
                    </a:solidFill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'DEMAIS EXAMES'!$J$2:$O$2</c:f>
              <c:strCache>
                <c:ptCount val="6"/>
                <c:pt idx="0">
                  <c:v>Jan</c:v>
                </c:pt>
                <c:pt idx="1">
                  <c:v>Fev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</c:strCache>
            </c:strRef>
          </c:cat>
          <c:val>
            <c:numRef>
              <c:f>'DEMAIS EXAMES'!$J$5:$O$5</c:f>
              <c:numCache>
                <c:formatCode>General</c:formatCode>
                <c:ptCount val="6"/>
                <c:pt idx="0">
                  <c:v>131</c:v>
                </c:pt>
                <c:pt idx="1">
                  <c:v>104</c:v>
                </c:pt>
                <c:pt idx="2">
                  <c:v>142</c:v>
                </c:pt>
                <c:pt idx="3">
                  <c:v>134</c:v>
                </c:pt>
                <c:pt idx="4">
                  <c:v>140</c:v>
                </c:pt>
                <c:pt idx="5">
                  <c:v>103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464-4EFD-B1B3-F7CBA65C0DF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95656704"/>
        <c:axId val="146908288"/>
      </c:barChart>
      <c:catAx>
        <c:axId val="195656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46908288"/>
        <c:crosses val="autoZero"/>
        <c:auto val="1"/>
        <c:lblAlgn val="ctr"/>
        <c:lblOffset val="100"/>
        <c:noMultiLvlLbl val="0"/>
      </c:catAx>
      <c:valAx>
        <c:axId val="14690828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95656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9462499999999999"/>
          <c:y val="0.1856201516477107"/>
          <c:w val="0.62449337267946681"/>
          <c:h val="6.598016914552347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 sz="2800" b="1">
                <a:solidFill>
                  <a:schemeClr val="tx1"/>
                </a:solidFill>
              </a:rPr>
              <a:t>COLONOSCOPIA -</a:t>
            </a:r>
            <a:r>
              <a:rPr lang="pt-BR" sz="2800" b="1" baseline="0">
                <a:solidFill>
                  <a:schemeClr val="tx1"/>
                </a:solidFill>
              </a:rPr>
              <a:t> 2026</a:t>
            </a:r>
            <a:endParaRPr lang="pt-BR" sz="2800" b="1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35452083333333334"/>
          <c:y val="4.6296296296296294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2.9587106299212598E-2"/>
          <c:y val="0.32702289297171178"/>
          <c:w val="0.94790666010498692"/>
          <c:h val="0.5670543890347039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'DEMAIS EXAMES'!$A$10</c:f>
              <c:strCache>
                <c:ptCount val="1"/>
                <c:pt idx="0">
                  <c:v>Eletiva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>
                    <a:solidFill>
                      <a:schemeClr val="tx1"/>
                    </a:solidFill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'DEMAIS EXAMES'!$I$9:$O$9</c:f>
              <c:strCache>
                <c:ptCount val="7"/>
                <c:pt idx="0">
                  <c:v>Média Mensal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'DEMAIS EXAMES'!$I$10:$O$10</c:f>
              <c:numCache>
                <c:formatCode>General</c:formatCode>
                <c:ptCount val="7"/>
                <c:pt idx="0" formatCode="0">
                  <c:v>189</c:v>
                </c:pt>
                <c:pt idx="1">
                  <c:v>270</c:v>
                </c:pt>
                <c:pt idx="2">
                  <c:v>225</c:v>
                </c:pt>
                <c:pt idx="3">
                  <c:v>285</c:v>
                </c:pt>
                <c:pt idx="4">
                  <c:v>245</c:v>
                </c:pt>
                <c:pt idx="5">
                  <c:v>212</c:v>
                </c:pt>
                <c:pt idx="6">
                  <c:v>153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F5-48F6-978A-602F3F2E955C}"/>
            </c:ext>
          </c:extLst>
        </c:ser>
        <c:ser>
          <c:idx val="1"/>
          <c:order val="1"/>
          <c:tx>
            <c:strRef>
              <c:f>'DEMAIS EXAMES'!$A$11</c:f>
              <c:strCache>
                <c:ptCount val="1"/>
                <c:pt idx="0">
                  <c:v>Interna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>
                    <a:solidFill>
                      <a:schemeClr val="tx1"/>
                    </a:solidFill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'DEMAIS EXAMES'!$I$9:$O$9</c:f>
              <c:strCache>
                <c:ptCount val="7"/>
                <c:pt idx="0">
                  <c:v>Média Mensal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'DEMAIS EXAMES'!$I$11:$O$11</c:f>
              <c:numCache>
                <c:formatCode>General</c:formatCode>
                <c:ptCount val="7"/>
                <c:pt idx="0" formatCode="0">
                  <c:v>14</c:v>
                </c:pt>
                <c:pt idx="1">
                  <c:v>70</c:v>
                </c:pt>
                <c:pt idx="2">
                  <c:v>15</c:v>
                </c:pt>
                <c:pt idx="3">
                  <c:v>20</c:v>
                </c:pt>
                <c:pt idx="4">
                  <c:v>29</c:v>
                </c:pt>
                <c:pt idx="5">
                  <c:v>28</c:v>
                </c:pt>
                <c:pt idx="6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6F5-48F6-978A-602F3F2E955C}"/>
            </c:ext>
          </c:extLst>
        </c:ser>
        <c:ser>
          <c:idx val="2"/>
          <c:order val="2"/>
          <c:tx>
            <c:strRef>
              <c:f>'DEMAIS EXAMES'!$A$12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>
                    <a:solidFill>
                      <a:schemeClr val="tx1"/>
                    </a:solidFill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'DEMAIS EXAMES'!$I$9:$O$9</c:f>
              <c:strCache>
                <c:ptCount val="7"/>
                <c:pt idx="0">
                  <c:v>Média Mensal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'DEMAIS EXAMES'!$I$12:$O$12</c:f>
              <c:numCache>
                <c:formatCode>General</c:formatCode>
                <c:ptCount val="7"/>
                <c:pt idx="0" formatCode="0">
                  <c:v>203</c:v>
                </c:pt>
                <c:pt idx="1">
                  <c:v>340</c:v>
                </c:pt>
                <c:pt idx="2">
                  <c:v>240</c:v>
                </c:pt>
                <c:pt idx="3">
                  <c:v>305</c:v>
                </c:pt>
                <c:pt idx="4">
                  <c:v>274</c:v>
                </c:pt>
                <c:pt idx="5">
                  <c:v>240</c:v>
                </c:pt>
                <c:pt idx="6">
                  <c:v>174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6F5-48F6-978A-602F3F2E955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95663360"/>
        <c:axId val="146910592"/>
      </c:barChart>
      <c:catAx>
        <c:axId val="195663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46910592"/>
        <c:crosses val="autoZero"/>
        <c:auto val="1"/>
        <c:lblAlgn val="ctr"/>
        <c:lblOffset val="100"/>
        <c:noMultiLvlLbl val="0"/>
      </c:catAx>
      <c:valAx>
        <c:axId val="146910592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195663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048794291338583"/>
          <c:y val="0.14119407990667832"/>
          <c:w val="0.48235744750656168"/>
          <c:h val="0.1162133275007290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 sz="2800" b="1">
                <a:solidFill>
                  <a:schemeClr val="tx1"/>
                </a:solidFill>
              </a:rPr>
              <a:t>ULTRASSOM</a:t>
            </a:r>
            <a:r>
              <a:rPr lang="pt-BR" sz="2800" b="1" baseline="0">
                <a:solidFill>
                  <a:schemeClr val="tx1"/>
                </a:solidFill>
              </a:rPr>
              <a:t>- 2026</a:t>
            </a:r>
            <a:endParaRPr lang="pt-BR" sz="2800" b="1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39400935039370077"/>
          <c:y val="4.0054097404491104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3.7499999999999999E-2"/>
          <c:y val="0.31312962962962965"/>
          <c:w val="0.92500000000000004"/>
          <c:h val="0.5815431612715077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'DEMAIS EXAMES'!$A$17</c:f>
              <c:strCache>
                <c:ptCount val="1"/>
                <c:pt idx="0">
                  <c:v>Eletiva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>
                    <a:solidFill>
                      <a:schemeClr val="tx1"/>
                    </a:solidFill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'DEMAIS EXAMES'!$I$16:$O$16</c:f>
              <c:strCache>
                <c:ptCount val="7"/>
                <c:pt idx="0">
                  <c:v>Média Mensal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'DEMAIS EXAMES'!$I$17:$O$17</c:f>
              <c:numCache>
                <c:formatCode>General</c:formatCode>
                <c:ptCount val="7"/>
                <c:pt idx="0" formatCode="0">
                  <c:v>1039</c:v>
                </c:pt>
                <c:pt idx="1">
                  <c:v>1030</c:v>
                </c:pt>
                <c:pt idx="2">
                  <c:v>1009</c:v>
                </c:pt>
                <c:pt idx="3">
                  <c:v>1135</c:v>
                </c:pt>
                <c:pt idx="4">
                  <c:v>982</c:v>
                </c:pt>
                <c:pt idx="5">
                  <c:v>1055</c:v>
                </c:pt>
                <c:pt idx="6">
                  <c:v>986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B2-4F79-A7E0-599C57C9CE6F}"/>
            </c:ext>
          </c:extLst>
        </c:ser>
        <c:ser>
          <c:idx val="1"/>
          <c:order val="1"/>
          <c:tx>
            <c:strRef>
              <c:f>'DEMAIS EXAMES'!$A$18</c:f>
              <c:strCache>
                <c:ptCount val="1"/>
                <c:pt idx="0">
                  <c:v>Interna 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>
                    <a:solidFill>
                      <a:schemeClr val="tx1"/>
                    </a:solidFill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'DEMAIS EXAMES'!$I$16:$O$16</c:f>
              <c:strCache>
                <c:ptCount val="7"/>
                <c:pt idx="0">
                  <c:v>Média Mensal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'DEMAIS EXAMES'!$I$18:$O$18</c:f>
              <c:numCache>
                <c:formatCode>General</c:formatCode>
                <c:ptCount val="7"/>
                <c:pt idx="0" formatCode="0">
                  <c:v>144</c:v>
                </c:pt>
                <c:pt idx="1">
                  <c:v>131</c:v>
                </c:pt>
                <c:pt idx="2">
                  <c:v>149</c:v>
                </c:pt>
                <c:pt idx="3">
                  <c:v>171</c:v>
                </c:pt>
                <c:pt idx="4">
                  <c:v>186</c:v>
                </c:pt>
                <c:pt idx="5">
                  <c:v>185</c:v>
                </c:pt>
                <c:pt idx="6">
                  <c:v>173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B2-4F79-A7E0-599C57C9CE6F}"/>
            </c:ext>
          </c:extLst>
        </c:ser>
        <c:ser>
          <c:idx val="2"/>
          <c:order val="2"/>
          <c:tx>
            <c:strRef>
              <c:f>'DEMAIS EXAMES'!$A$19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800">
                      <a:solidFill>
                        <a:schemeClr val="tx1"/>
                      </a:solidFill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FDB2-4F79-A7E0-599C57C9CE6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'DEMAIS EXAMES'!$I$16:$O$16</c:f>
              <c:strCache>
                <c:ptCount val="7"/>
                <c:pt idx="0">
                  <c:v>Média Mensal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'DEMAIS EXAMES'!$I$19:$O$19</c:f>
              <c:numCache>
                <c:formatCode>General</c:formatCode>
                <c:ptCount val="7"/>
                <c:pt idx="0" formatCode="0">
                  <c:v>1183</c:v>
                </c:pt>
                <c:pt idx="1">
                  <c:v>1161</c:v>
                </c:pt>
                <c:pt idx="2">
                  <c:v>1158</c:v>
                </c:pt>
                <c:pt idx="3">
                  <c:v>1306</c:v>
                </c:pt>
                <c:pt idx="4">
                  <c:v>1168</c:v>
                </c:pt>
                <c:pt idx="5">
                  <c:v>1240</c:v>
                </c:pt>
                <c:pt idx="6">
                  <c:v>1159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DB2-4F79-A7E0-599C57C9CE6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95664384"/>
        <c:axId val="146912896"/>
      </c:barChart>
      <c:catAx>
        <c:axId val="195664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46912896"/>
        <c:crosses val="autoZero"/>
        <c:auto val="1"/>
        <c:lblAlgn val="ctr"/>
        <c:lblOffset val="100"/>
        <c:noMultiLvlLbl val="0"/>
      </c:catAx>
      <c:valAx>
        <c:axId val="146912896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195664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459440616797902"/>
          <c:y val="0.14039297171186935"/>
          <c:w val="0.59330142069411917"/>
          <c:h val="7.770749489647128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 sz="2800" b="1" baseline="0" dirty="0">
                <a:solidFill>
                  <a:schemeClr val="tx1"/>
                </a:solidFill>
              </a:rPr>
              <a:t>EXAMES LARINGOSCOPIA, ESCLEROSE, RETOSSIGMOIDOSCOPIA E PAAF-2026</a:t>
            </a:r>
            <a:endParaRPr lang="pt-BR" sz="2800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0275516732283463"/>
          <c:y val="2.2234473933285787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2.8324885170603675E-2"/>
          <c:y val="0.29685306165836417"/>
          <c:w val="0.94344474152485847"/>
          <c:h val="0.597402099358719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'DEMAIS EXAMES'!$A$26</c:f>
              <c:strCache>
                <c:ptCount val="1"/>
                <c:pt idx="0">
                  <c:v>Laringoscopia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>
                    <a:solidFill>
                      <a:schemeClr val="tx1"/>
                    </a:solidFill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'DEMAIS EXAMES'!$E$25:$K$25</c:f>
              <c:strCache>
                <c:ptCount val="7"/>
                <c:pt idx="0">
                  <c:v>Média Mensal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'DEMAIS EXAMES'!$E$26:$K$26</c:f>
              <c:numCache>
                <c:formatCode>General</c:formatCode>
                <c:ptCount val="7"/>
                <c:pt idx="0" formatCode="0">
                  <c:v>23</c:v>
                </c:pt>
                <c:pt idx="1">
                  <c:v>25</c:v>
                </c:pt>
                <c:pt idx="2">
                  <c:v>31</c:v>
                </c:pt>
                <c:pt idx="3">
                  <c:v>26</c:v>
                </c:pt>
                <c:pt idx="4">
                  <c:v>30</c:v>
                </c:pt>
                <c:pt idx="5">
                  <c:v>28</c:v>
                </c:pt>
                <c:pt idx="6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D2-44C5-8264-1F31B5F9DF4A}"/>
            </c:ext>
          </c:extLst>
        </c:ser>
        <c:ser>
          <c:idx val="1"/>
          <c:order val="1"/>
          <c:tx>
            <c:strRef>
              <c:f>'DEMAIS EXAMES'!$A$27</c:f>
              <c:strCache>
                <c:ptCount val="1"/>
                <c:pt idx="0">
                  <c:v>Esclerose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'DEMAIS EXAMES'!$E$25:$K$25</c:f>
              <c:strCache>
                <c:ptCount val="7"/>
                <c:pt idx="0">
                  <c:v>Média Mensal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'DEMAIS EXAMES'!$E$27:$K$27</c:f>
              <c:numCache>
                <c:formatCode>General</c:formatCode>
                <c:ptCount val="7"/>
                <c:pt idx="0" formatCode="0">
                  <c:v>6</c:v>
                </c:pt>
                <c:pt idx="1">
                  <c:v>5</c:v>
                </c:pt>
                <c:pt idx="2">
                  <c:v>5</c:v>
                </c:pt>
                <c:pt idx="3">
                  <c:v>4</c:v>
                </c:pt>
                <c:pt idx="4">
                  <c:v>4</c:v>
                </c:pt>
                <c:pt idx="5">
                  <c:v>4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D2-44C5-8264-1F31B5F9DF4A}"/>
            </c:ext>
          </c:extLst>
        </c:ser>
        <c:ser>
          <c:idx val="2"/>
          <c:order val="2"/>
          <c:tx>
            <c:strRef>
              <c:f>'DEMAIS EXAMES'!$A$28</c:f>
              <c:strCache>
                <c:ptCount val="1"/>
                <c:pt idx="0">
                  <c:v>Retossigmoidoscopia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'DEMAIS EXAMES'!$E$25:$K$25</c:f>
              <c:strCache>
                <c:ptCount val="7"/>
                <c:pt idx="0">
                  <c:v>Média Mensal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'DEMAIS EXAMES'!$E$28:$K$28</c:f>
              <c:numCache>
                <c:formatCode>General</c:formatCode>
                <c:ptCount val="7"/>
                <c:pt idx="0" formatCode="0">
                  <c:v>14</c:v>
                </c:pt>
                <c:pt idx="1">
                  <c:v>16</c:v>
                </c:pt>
                <c:pt idx="2">
                  <c:v>16</c:v>
                </c:pt>
                <c:pt idx="3">
                  <c:v>17</c:v>
                </c:pt>
                <c:pt idx="4">
                  <c:v>22</c:v>
                </c:pt>
                <c:pt idx="5">
                  <c:v>16</c:v>
                </c:pt>
                <c:pt idx="6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ED2-44C5-8264-1F31B5F9DF4A}"/>
            </c:ext>
          </c:extLst>
        </c:ser>
        <c:ser>
          <c:idx val="3"/>
          <c:order val="3"/>
          <c:tx>
            <c:strRef>
              <c:f>'DEMAIS EXAMES'!$A$29</c:f>
              <c:strCache>
                <c:ptCount val="1"/>
                <c:pt idx="0">
                  <c:v>PAAF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'DEMAIS EXAMES'!$E$25:$K$25</c:f>
              <c:strCache>
                <c:ptCount val="7"/>
                <c:pt idx="0">
                  <c:v>Média Mensal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'DEMAIS EXAMES'!$E$29:$K$29</c:f>
              <c:numCache>
                <c:formatCode>General</c:formatCode>
                <c:ptCount val="7"/>
                <c:pt idx="0" formatCode="0">
                  <c:v>1</c:v>
                </c:pt>
                <c:pt idx="1">
                  <c:v>1</c:v>
                </c:pt>
                <c:pt idx="2">
                  <c:v>3</c:v>
                </c:pt>
                <c:pt idx="3">
                  <c:v>6</c:v>
                </c:pt>
                <c:pt idx="4">
                  <c:v>0</c:v>
                </c:pt>
                <c:pt idx="5">
                  <c:v>2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ED2-44C5-8264-1F31B5F9DF4A}"/>
            </c:ext>
          </c:extLst>
        </c:ser>
        <c:ser>
          <c:idx val="4"/>
          <c:order val="4"/>
          <c:tx>
            <c:strRef>
              <c:f>'DEMAIS EXAMES'!$A$30</c:f>
              <c:strCache>
                <c:ptCount val="1"/>
                <c:pt idx="0">
                  <c:v>Broncoscopia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'DEMAIS EXAMES'!$E$25:$K$25</c:f>
              <c:strCache>
                <c:ptCount val="7"/>
                <c:pt idx="0">
                  <c:v>Média Mensal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'DEMAIS EXAMES'!$E$30:$K$30</c:f>
              <c:numCache>
                <c:formatCode>General</c:formatCode>
                <c:ptCount val="7"/>
                <c:pt idx="0" formatCode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3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ED2-44C5-8264-1F31B5F9DF4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95665408"/>
        <c:axId val="162364736"/>
      </c:barChart>
      <c:catAx>
        <c:axId val="195665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62364736"/>
        <c:crosses val="autoZero"/>
        <c:auto val="1"/>
        <c:lblAlgn val="ctr"/>
        <c:lblOffset val="100"/>
        <c:noMultiLvlLbl val="0"/>
      </c:catAx>
      <c:valAx>
        <c:axId val="162364736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195665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176140091863516"/>
          <c:y val="0.16641457661338241"/>
          <c:w val="0.83121781197065181"/>
          <c:h val="4.467271505026134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 sz="2800" b="1">
                <a:solidFill>
                  <a:schemeClr val="tx1"/>
                </a:solidFill>
              </a:rPr>
              <a:t>RADIOLOGIA - 2026</a:t>
            </a:r>
          </a:p>
        </c:rich>
      </c:tx>
      <c:layout>
        <c:manualLayout>
          <c:xMode val="edge"/>
          <c:yMode val="edge"/>
          <c:x val="0.39930987532808399"/>
          <c:y val="4.074074074074074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2.9166666666666667E-2"/>
          <c:y val="0.27609259259259261"/>
          <c:w val="0.93854166666666672"/>
          <c:h val="0.6169596092155147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RADIOLOGIA!$A$3</c:f>
              <c:strCache>
                <c:ptCount val="1"/>
                <c:pt idx="0">
                  <c:v>Radiografia Eletiva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RADIOLOGIA!$I$2:$O$2</c:f>
              <c:strCache>
                <c:ptCount val="7"/>
                <c:pt idx="0">
                  <c:v>Média Mensal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RADIOLOGIA!$I$3:$O$3</c:f>
              <c:numCache>
                <c:formatCode>General</c:formatCode>
                <c:ptCount val="7"/>
                <c:pt idx="0" formatCode="0">
                  <c:v>2485</c:v>
                </c:pt>
                <c:pt idx="1">
                  <c:v>2660</c:v>
                </c:pt>
                <c:pt idx="2">
                  <c:v>2742</c:v>
                </c:pt>
                <c:pt idx="3">
                  <c:v>2841</c:v>
                </c:pt>
                <c:pt idx="4">
                  <c:v>2701</c:v>
                </c:pt>
                <c:pt idx="5">
                  <c:v>2518</c:v>
                </c:pt>
                <c:pt idx="6">
                  <c:v>2488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A9-4B0C-AA85-FBB9519022D6}"/>
            </c:ext>
          </c:extLst>
        </c:ser>
        <c:ser>
          <c:idx val="1"/>
          <c:order val="1"/>
          <c:tx>
            <c:strRef>
              <c:f>RADIOLOGIA!$A$4</c:f>
              <c:strCache>
                <c:ptCount val="1"/>
                <c:pt idx="0">
                  <c:v>Radiografia Interna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RADIOLOGIA!$I$2:$O$2</c:f>
              <c:strCache>
                <c:ptCount val="7"/>
                <c:pt idx="0">
                  <c:v>Média Mensal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RADIOLOGIA!$I$4:$O$4</c:f>
              <c:numCache>
                <c:formatCode>General</c:formatCode>
                <c:ptCount val="7"/>
                <c:pt idx="0" formatCode="0">
                  <c:v>1935</c:v>
                </c:pt>
                <c:pt idx="1">
                  <c:v>1916</c:v>
                </c:pt>
                <c:pt idx="2">
                  <c:v>1634</c:v>
                </c:pt>
                <c:pt idx="3">
                  <c:v>1984</c:v>
                </c:pt>
                <c:pt idx="4">
                  <c:v>2028</c:v>
                </c:pt>
                <c:pt idx="5">
                  <c:v>1810</c:v>
                </c:pt>
                <c:pt idx="6">
                  <c:v>1946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1A9-4B0C-AA85-FBB9519022D6}"/>
            </c:ext>
          </c:extLst>
        </c:ser>
        <c:ser>
          <c:idx val="2"/>
          <c:order val="2"/>
          <c:tx>
            <c:strRef>
              <c:f>RADIOLOGIA!$A$5</c:f>
              <c:strCache>
                <c:ptCount val="1"/>
                <c:pt idx="0">
                  <c:v> Total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RADIOLOGIA!$I$2:$O$2</c:f>
              <c:strCache>
                <c:ptCount val="7"/>
                <c:pt idx="0">
                  <c:v>Média Mensal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RADIOLOGIA!$I$5:$O$5</c:f>
              <c:numCache>
                <c:formatCode>General</c:formatCode>
                <c:ptCount val="7"/>
                <c:pt idx="0" formatCode="0">
                  <c:v>4419</c:v>
                </c:pt>
                <c:pt idx="1">
                  <c:v>4576</c:v>
                </c:pt>
                <c:pt idx="2">
                  <c:v>4376</c:v>
                </c:pt>
                <c:pt idx="3">
                  <c:v>4825</c:v>
                </c:pt>
                <c:pt idx="4">
                  <c:v>4729</c:v>
                </c:pt>
                <c:pt idx="5">
                  <c:v>4328</c:v>
                </c:pt>
                <c:pt idx="6">
                  <c:v>4434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1A9-4B0C-AA85-FBB9519022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57801615"/>
        <c:axId val="1036448607"/>
      </c:barChart>
      <c:catAx>
        <c:axId val="9578016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036448607"/>
        <c:crosses val="autoZero"/>
        <c:auto val="1"/>
        <c:lblAlgn val="ctr"/>
        <c:lblOffset val="100"/>
        <c:noMultiLvlLbl val="0"/>
      </c:catAx>
      <c:valAx>
        <c:axId val="1036448607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9578016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0781569881889764"/>
          <c:y val="0.13761519393409158"/>
          <c:w val="0.59850511168938136"/>
          <c:h val="7.768721104819048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800" b="1">
                <a:solidFill>
                  <a:schemeClr val="tx1"/>
                </a:solidFill>
              </a:rPr>
              <a:t>TOMOGRAFIA - 2026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3.4278789370078742E-2"/>
          <c:y val="0.30387037037037035"/>
          <c:w val="0.94016847112860891"/>
          <c:h val="0.5719658792650917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RADIOLOGIA!$A$10</c:f>
              <c:strCache>
                <c:ptCount val="1"/>
                <c:pt idx="0">
                  <c:v>Tomografia Eletiva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RADIOLOGIA!$I$9:$O$9</c:f>
              <c:strCache>
                <c:ptCount val="7"/>
                <c:pt idx="0">
                  <c:v>Média Mensal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RADIOLOGIA!$I$10:$O$10</c:f>
              <c:numCache>
                <c:formatCode>0</c:formatCode>
                <c:ptCount val="7"/>
                <c:pt idx="0">
                  <c:v>243</c:v>
                </c:pt>
                <c:pt idx="1">
                  <c:v>311</c:v>
                </c:pt>
                <c:pt idx="2" formatCode="General">
                  <c:v>339</c:v>
                </c:pt>
                <c:pt idx="3" formatCode="General">
                  <c:v>513</c:v>
                </c:pt>
                <c:pt idx="4" formatCode="General">
                  <c:v>325</c:v>
                </c:pt>
                <c:pt idx="5" formatCode="General">
                  <c:v>309</c:v>
                </c:pt>
                <c:pt idx="6" formatCode="General">
                  <c:v>327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33-4DDC-8576-4FD09052601F}"/>
            </c:ext>
          </c:extLst>
        </c:ser>
        <c:ser>
          <c:idx val="1"/>
          <c:order val="1"/>
          <c:tx>
            <c:strRef>
              <c:f>RADIOLOGIA!$A$11</c:f>
              <c:strCache>
                <c:ptCount val="1"/>
                <c:pt idx="0">
                  <c:v>Tomografia  Interna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RADIOLOGIA!$I$9:$O$9</c:f>
              <c:strCache>
                <c:ptCount val="7"/>
                <c:pt idx="0">
                  <c:v>Média Mensal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RADIOLOGIA!$I$11:$O$11</c:f>
              <c:numCache>
                <c:formatCode>0</c:formatCode>
                <c:ptCount val="7"/>
                <c:pt idx="0">
                  <c:v>935</c:v>
                </c:pt>
                <c:pt idx="1">
                  <c:v>926</c:v>
                </c:pt>
                <c:pt idx="2" formatCode="General">
                  <c:v>962</c:v>
                </c:pt>
                <c:pt idx="3" formatCode="General">
                  <c:v>1154</c:v>
                </c:pt>
                <c:pt idx="4" formatCode="General">
                  <c:v>1139</c:v>
                </c:pt>
                <c:pt idx="5" formatCode="General">
                  <c:v>1256</c:v>
                </c:pt>
                <c:pt idx="6" formatCode="General">
                  <c:v>1124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333-4DDC-8576-4FD09052601F}"/>
            </c:ext>
          </c:extLst>
        </c:ser>
        <c:ser>
          <c:idx val="2"/>
          <c:order val="2"/>
          <c:tx>
            <c:strRef>
              <c:f>RADIOLOGIA!$A$12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RADIOLOGIA!$I$9:$O$9</c:f>
              <c:strCache>
                <c:ptCount val="7"/>
                <c:pt idx="0">
                  <c:v>Média Mensal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RADIOLOGIA!$I$12:$O$12</c:f>
              <c:numCache>
                <c:formatCode>General</c:formatCode>
                <c:ptCount val="7"/>
                <c:pt idx="0" formatCode="0">
                  <c:v>1178</c:v>
                </c:pt>
                <c:pt idx="1">
                  <c:v>1237</c:v>
                </c:pt>
                <c:pt idx="2">
                  <c:v>1301</c:v>
                </c:pt>
                <c:pt idx="3">
                  <c:v>1667</c:v>
                </c:pt>
                <c:pt idx="4">
                  <c:v>1464</c:v>
                </c:pt>
                <c:pt idx="5">
                  <c:v>1565</c:v>
                </c:pt>
                <c:pt idx="6">
                  <c:v>1451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333-4DDC-8576-4FD09052601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100"/>
        <c:axId val="573815487"/>
        <c:axId val="357239663"/>
      </c:barChart>
      <c:catAx>
        <c:axId val="5738154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57239663"/>
        <c:crosses val="autoZero"/>
        <c:auto val="1"/>
        <c:lblAlgn val="ctr"/>
        <c:lblOffset val="100"/>
        <c:noMultiLvlLbl val="0"/>
      </c:catAx>
      <c:valAx>
        <c:axId val="357239663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5738154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9664632545931759"/>
          <c:y val="0.13761519393409158"/>
          <c:w val="0.63031846019247595"/>
          <c:h val="7.81255468066491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 sz="2800" b="1">
                <a:solidFill>
                  <a:schemeClr val="tx1"/>
                </a:solidFill>
              </a:rPr>
              <a:t>EXAMES</a:t>
            </a:r>
            <a:r>
              <a:rPr lang="pt-BR" sz="2800" b="1" baseline="0">
                <a:solidFill>
                  <a:schemeClr val="tx1"/>
                </a:solidFill>
              </a:rPr>
              <a:t> LABORATORIAIS POR PROCEDÊNCIA - 2026</a:t>
            </a:r>
            <a:endParaRPr lang="pt-BR" sz="2800" b="1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565364383642092"/>
          <c:y val="4.0740746681357055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1.4915929701109722E-2"/>
          <c:y val="0.27156026123655019"/>
          <c:w val="0.96478690656060584"/>
          <c:h val="0.6230442728265196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Planilha1!$A$2</c:f>
              <c:strCache>
                <c:ptCount val="1"/>
                <c:pt idx="0">
                  <c:v>Exames Externos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Planilha1!$C$1:$I$1</c:f>
              <c:strCache>
                <c:ptCount val="7"/>
                <c:pt idx="0">
                  <c:v>Média Mensal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Planilha1!$C$2:$I$2</c:f>
              <c:numCache>
                <c:formatCode>#,##0</c:formatCode>
                <c:ptCount val="7"/>
                <c:pt idx="0" formatCode="0">
                  <c:v>4383</c:v>
                </c:pt>
                <c:pt idx="1">
                  <c:v>5048</c:v>
                </c:pt>
                <c:pt idx="2">
                  <c:v>4126</c:v>
                </c:pt>
                <c:pt idx="3">
                  <c:v>4980</c:v>
                </c:pt>
                <c:pt idx="4" formatCode="General">
                  <c:v>4458</c:v>
                </c:pt>
                <c:pt idx="5" formatCode="General">
                  <c:v>5082</c:v>
                </c:pt>
                <c:pt idx="6">
                  <c:v>5711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E3-497D-8ECE-DDB8FFFF7A30}"/>
            </c:ext>
          </c:extLst>
        </c:ser>
        <c:ser>
          <c:idx val="1"/>
          <c:order val="1"/>
          <c:tx>
            <c:strRef>
              <c:f>Planilha1!$A$3</c:f>
              <c:strCache>
                <c:ptCount val="1"/>
                <c:pt idx="0">
                  <c:v>Exames Internos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Planilha1!$C$1:$I$1</c:f>
              <c:strCache>
                <c:ptCount val="7"/>
                <c:pt idx="0">
                  <c:v>Média Mensal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Planilha1!$C$3:$I$3</c:f>
              <c:numCache>
                <c:formatCode>#,##0</c:formatCode>
                <c:ptCount val="7"/>
                <c:pt idx="0" formatCode="0">
                  <c:v>19274</c:v>
                </c:pt>
                <c:pt idx="1">
                  <c:v>20151</c:v>
                </c:pt>
                <c:pt idx="2">
                  <c:v>20040</c:v>
                </c:pt>
                <c:pt idx="3">
                  <c:v>20873</c:v>
                </c:pt>
                <c:pt idx="4" formatCode="General">
                  <c:v>17996</c:v>
                </c:pt>
                <c:pt idx="5">
                  <c:v>21046</c:v>
                </c:pt>
                <c:pt idx="6">
                  <c:v>22184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5E3-497D-8ECE-DDB8FFFF7A30}"/>
            </c:ext>
          </c:extLst>
        </c:ser>
        <c:ser>
          <c:idx val="2"/>
          <c:order val="2"/>
          <c:tx>
            <c:strRef>
              <c:f>Planilha1!$A$4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>
                    <a:solidFill>
                      <a:schemeClr val="tx1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Planilha1!$C$1:$I$1</c:f>
              <c:strCache>
                <c:ptCount val="7"/>
                <c:pt idx="0">
                  <c:v>Média Mensal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Planilha1!$C$4:$I$4</c:f>
              <c:numCache>
                <c:formatCode>#,##0</c:formatCode>
                <c:ptCount val="7"/>
                <c:pt idx="0" formatCode="0">
                  <c:v>23657</c:v>
                </c:pt>
                <c:pt idx="1">
                  <c:v>25199</c:v>
                </c:pt>
                <c:pt idx="2">
                  <c:v>24166</c:v>
                </c:pt>
                <c:pt idx="3">
                  <c:v>25853</c:v>
                </c:pt>
                <c:pt idx="4">
                  <c:v>22454</c:v>
                </c:pt>
                <c:pt idx="5">
                  <c:v>26128</c:v>
                </c:pt>
                <c:pt idx="6">
                  <c:v>27895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5E3-497D-8ECE-DDB8FFFF7A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8457344"/>
        <c:axId val="199426048"/>
      </c:barChart>
      <c:catAx>
        <c:axId val="158457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9426048"/>
        <c:crosses val="autoZero"/>
        <c:auto val="1"/>
        <c:lblAlgn val="ctr"/>
        <c:lblOffset val="100"/>
        <c:noMultiLvlLbl val="0"/>
      </c:catAx>
      <c:valAx>
        <c:axId val="199426048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158457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758622519572055"/>
          <c:y val="0.13418287170937179"/>
          <c:w val="0.61523791135481554"/>
          <c:h val="5.848839087421764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 sz="2800" b="1">
                <a:solidFill>
                  <a:schemeClr val="tx1"/>
                </a:solidFill>
              </a:rPr>
              <a:t>CIRURGIAS</a:t>
            </a:r>
            <a:r>
              <a:rPr lang="pt-BR" sz="2800" b="1" baseline="0">
                <a:solidFill>
                  <a:schemeClr val="tx1"/>
                </a:solidFill>
              </a:rPr>
              <a:t> POR ESPECIALIDADE - 2026</a:t>
            </a:r>
            <a:r>
              <a:rPr lang="pt-BR" sz="2800" b="1">
                <a:solidFill>
                  <a:schemeClr val="tx1"/>
                </a:solidFill>
              </a:rPr>
              <a:t> </a:t>
            </a:r>
          </a:p>
        </c:rich>
      </c:tx>
      <c:layout>
        <c:manualLayout>
          <c:xMode val="edge"/>
          <c:yMode val="edge"/>
          <c:x val="0.29290223097112861"/>
          <c:y val="1.934281131525226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3.0816601049868768E-2"/>
          <c:y val="0.22464173228346457"/>
          <c:w val="0.93888888888888888"/>
          <c:h val="0.6700309857101195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8CF-41A6-8A84-5E58A9E8E5C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'Centro Cirúrgico'!$I$24:$P$24</c:f>
              <c:strCache>
                <c:ptCount val="7"/>
                <c:pt idx="0">
                  <c:v>Média Mensal 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'Centro Cirúrgico'!$I$25:$P$25</c:f>
              <c:numCache>
                <c:formatCode>0</c:formatCode>
                <c:ptCount val="7"/>
                <c:pt idx="0">
                  <c:v>458</c:v>
                </c:pt>
                <c:pt idx="1">
                  <c:v>478</c:v>
                </c:pt>
                <c:pt idx="2">
                  <c:v>505</c:v>
                </c:pt>
                <c:pt idx="3">
                  <c:v>512</c:v>
                </c:pt>
                <c:pt idx="4">
                  <c:v>495</c:v>
                </c:pt>
                <c:pt idx="5">
                  <c:v>668</c:v>
                </c:pt>
                <c:pt idx="6">
                  <c:v>557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CF-41A6-8A84-5E58A9E8E5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5756160"/>
        <c:axId val="168188096"/>
      </c:barChart>
      <c:catAx>
        <c:axId val="185756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68188096"/>
        <c:crosses val="autoZero"/>
        <c:auto val="1"/>
        <c:lblAlgn val="ctr"/>
        <c:lblOffset val="100"/>
        <c:noMultiLvlLbl val="0"/>
      </c:catAx>
      <c:valAx>
        <c:axId val="168188096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185756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800" b="1">
                <a:solidFill>
                  <a:schemeClr val="tx1"/>
                </a:solidFill>
              </a:rPr>
              <a:t>CLASSIFICAÇÃO DE RISCO</a:t>
            </a:r>
            <a:r>
              <a:rPr lang="en-US" sz="2800" b="1" baseline="0">
                <a:solidFill>
                  <a:schemeClr val="tx1"/>
                </a:solidFill>
              </a:rPr>
              <a:t> JUNHO/2026</a:t>
            </a:r>
            <a:endParaRPr lang="en-US" sz="2800" b="1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317190780839895"/>
          <c:y val="3.2659813356663743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4.0513451443569555E-2"/>
          <c:y val="0.4681544181977253"/>
          <c:w val="0.95761696194225721"/>
          <c:h val="0.530416447944006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JAN!$A$8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1555-4CB1-A492-49B9405EC194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555-4CB1-A492-49B9405EC19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1555-4CB1-A492-49B9405EC194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555-4CB1-A492-49B9405EC194}"/>
              </c:ext>
            </c:extLst>
          </c:dPt>
          <c:dPt>
            <c:idx val="4"/>
            <c:invertIfNegative val="0"/>
            <c:bubble3D val="0"/>
            <c:spPr>
              <a:solidFill>
                <a:schemeClr val="bg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1555-4CB1-A492-49B9405EC194}"/>
              </c:ext>
            </c:extLst>
          </c:dPt>
          <c:dPt>
            <c:idx val="8"/>
            <c:invertIfNegative val="0"/>
            <c:bubble3D val="0"/>
            <c:spPr>
              <a:solidFill>
                <a:srgbClr val="D13FC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1555-4CB1-A492-49B9405EC194}"/>
              </c:ext>
            </c:extLst>
          </c:dPt>
          <c:dLbls>
            <c:dLbl>
              <c:idx val="8"/>
              <c:layout>
                <c:manualLayout>
                  <c:x val="-3.8204393505253103E-3"/>
                  <c:y val="0.1754399778974996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555-4CB1-A492-49B9405EC19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JAN!$B$7:$J$7</c:f>
              <c:strCache>
                <c:ptCount val="9"/>
                <c:pt idx="0">
                  <c:v>AZUL</c:v>
                </c:pt>
                <c:pt idx="1">
                  <c:v>VERDE</c:v>
                </c:pt>
                <c:pt idx="2">
                  <c:v>AMARELO</c:v>
                </c:pt>
                <c:pt idx="3">
                  <c:v>VERMELHO</c:v>
                </c:pt>
                <c:pt idx="4">
                  <c:v>NÃO CLASSIFICADO</c:v>
                </c:pt>
                <c:pt idx="5">
                  <c:v>LARANJA</c:v>
                </c:pt>
                <c:pt idx="6">
                  <c:v>MEDICINA DO TRABALHO</c:v>
                </c:pt>
                <c:pt idx="7">
                  <c:v>IML/SVO</c:v>
                </c:pt>
                <c:pt idx="8">
                  <c:v>FA CANCELADAS</c:v>
                </c:pt>
              </c:strCache>
            </c:strRef>
          </c:cat>
          <c:val>
            <c:numRef>
              <c:f>JAN!$B$8:$J$8</c:f>
              <c:numCache>
                <c:formatCode>General</c:formatCode>
                <c:ptCount val="9"/>
                <c:pt idx="0">
                  <c:v>90</c:v>
                </c:pt>
                <c:pt idx="1">
                  <c:v>480</c:v>
                </c:pt>
                <c:pt idx="2">
                  <c:v>743</c:v>
                </c:pt>
                <c:pt idx="3">
                  <c:v>86</c:v>
                </c:pt>
                <c:pt idx="4">
                  <c:v>83</c:v>
                </c:pt>
                <c:pt idx="5">
                  <c:v>0</c:v>
                </c:pt>
                <c:pt idx="6">
                  <c:v>25</c:v>
                </c:pt>
                <c:pt idx="7">
                  <c:v>0</c:v>
                </c:pt>
                <c:pt idx="8">
                  <c:v>-190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555-4CB1-A492-49B9405EC1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85165824"/>
        <c:axId val="167664960"/>
      </c:barChart>
      <c:catAx>
        <c:axId val="185165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67664960"/>
        <c:crosses val="autoZero"/>
        <c:auto val="1"/>
        <c:lblAlgn val="ctr"/>
        <c:lblOffset val="100"/>
        <c:noMultiLvlLbl val="0"/>
      </c:catAx>
      <c:valAx>
        <c:axId val="16766496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851658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 sz="2800" b="1">
                <a:solidFill>
                  <a:schemeClr val="tx1"/>
                </a:solidFill>
              </a:rPr>
              <a:t>CIRURGIAS ELETIVAS</a:t>
            </a:r>
            <a:r>
              <a:rPr lang="pt-BR" sz="2800" b="1" baseline="0">
                <a:solidFill>
                  <a:schemeClr val="tx1"/>
                </a:solidFill>
              </a:rPr>
              <a:t> - 2026</a:t>
            </a:r>
            <a:r>
              <a:rPr lang="pt-BR" sz="2800" b="1">
                <a:solidFill>
                  <a:schemeClr val="tx1"/>
                </a:solidFill>
              </a:rPr>
              <a:t> </a:t>
            </a:r>
          </a:p>
        </c:rich>
      </c:tx>
      <c:layout>
        <c:manualLayout>
          <c:xMode val="edge"/>
          <c:yMode val="edge"/>
          <c:x val="0.35028379265091864"/>
          <c:y val="3.7037042437597326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1.7662729658792647E-2"/>
          <c:y val="0.22379020469381813"/>
          <c:w val="0.95762122703412078"/>
          <c:h val="0.6705308647609893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0D1-4371-9431-E991BC6081B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'Centro Cirúrgico'!$I$50:$P$50</c:f>
              <c:strCache>
                <c:ptCount val="7"/>
                <c:pt idx="0">
                  <c:v>Média Mensal 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'Centro Cirúrgico'!$I$51:$P$51</c:f>
              <c:numCache>
                <c:formatCode>0</c:formatCode>
                <c:ptCount val="7"/>
                <c:pt idx="0">
                  <c:v>313</c:v>
                </c:pt>
                <c:pt idx="1">
                  <c:v>331</c:v>
                </c:pt>
                <c:pt idx="2">
                  <c:v>340</c:v>
                </c:pt>
                <c:pt idx="3">
                  <c:v>342</c:v>
                </c:pt>
                <c:pt idx="4">
                  <c:v>320</c:v>
                </c:pt>
                <c:pt idx="5">
                  <c:v>472</c:v>
                </c:pt>
                <c:pt idx="6">
                  <c:v>377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0D1-4371-9431-E991BC6081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5771520"/>
        <c:axId val="168222720"/>
      </c:barChart>
      <c:catAx>
        <c:axId val="185771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68222720"/>
        <c:crosses val="autoZero"/>
        <c:auto val="1"/>
        <c:lblAlgn val="ctr"/>
        <c:lblOffset val="100"/>
        <c:noMultiLvlLbl val="0"/>
      </c:catAx>
      <c:valAx>
        <c:axId val="168222720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185771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 sz="2800" b="1">
                <a:solidFill>
                  <a:schemeClr val="tx1"/>
                </a:solidFill>
              </a:rPr>
              <a:t>CIRURGIAS</a:t>
            </a:r>
            <a:r>
              <a:rPr lang="pt-BR" sz="2800" b="1" baseline="0">
                <a:solidFill>
                  <a:schemeClr val="tx1"/>
                </a:solidFill>
              </a:rPr>
              <a:t> DE URGÊNCIA E EMERGÊNCIA - 2026</a:t>
            </a:r>
            <a:endParaRPr lang="pt-BR" sz="2800" b="1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5327075131233595"/>
          <c:y val="2.9629629629629631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3.8541666666666662E-2"/>
          <c:y val="0.19705847185768449"/>
          <c:w val="0.92395833333333333"/>
          <c:h val="0.6976143190434529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670-416E-B8A1-6C743D37337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'Centro Cirúrgico'!$I$75:$P$75</c:f>
              <c:strCache>
                <c:ptCount val="7"/>
                <c:pt idx="0">
                  <c:v>Média Mensal 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'Centro Cirúrgico'!$I$76:$P$76</c:f>
              <c:numCache>
                <c:formatCode>0</c:formatCode>
                <c:ptCount val="7"/>
                <c:pt idx="0">
                  <c:v>145</c:v>
                </c:pt>
                <c:pt idx="1">
                  <c:v>147</c:v>
                </c:pt>
                <c:pt idx="2">
                  <c:v>165</c:v>
                </c:pt>
                <c:pt idx="3">
                  <c:v>170</c:v>
                </c:pt>
                <c:pt idx="4">
                  <c:v>175</c:v>
                </c:pt>
                <c:pt idx="5">
                  <c:v>196</c:v>
                </c:pt>
                <c:pt idx="6">
                  <c:v>180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70-416E-B8A1-6C743D3733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5772544"/>
        <c:axId val="168226176"/>
      </c:barChart>
      <c:catAx>
        <c:axId val="185772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68226176"/>
        <c:crosses val="autoZero"/>
        <c:auto val="1"/>
        <c:lblAlgn val="ctr"/>
        <c:lblOffset val="100"/>
        <c:noMultiLvlLbl val="0"/>
      </c:catAx>
      <c:valAx>
        <c:axId val="168226176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185772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 sz="2800" b="1">
                <a:solidFill>
                  <a:schemeClr val="tx1"/>
                </a:solidFill>
              </a:rPr>
              <a:t>CIRURGIA</a:t>
            </a:r>
            <a:r>
              <a:rPr lang="pt-BR" sz="2800" b="1" baseline="0">
                <a:solidFill>
                  <a:schemeClr val="tx1"/>
                </a:solidFill>
              </a:rPr>
              <a:t>S SUSPENSAS - 2026</a:t>
            </a:r>
            <a:endParaRPr lang="pt-BR" sz="2800" b="1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34138016732283466"/>
          <c:y val="3.7037037037037035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2.8541174540682415E-2"/>
          <c:y val="0.18405759696704579"/>
          <c:w val="0.94562828083989503"/>
          <c:h val="0.7106151939340915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1D9-42B4-8538-D4C0D299D0E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'Centro Cirúrgico'!$I$100:$P$100</c:f>
              <c:strCache>
                <c:ptCount val="7"/>
                <c:pt idx="0">
                  <c:v>Média Mensal 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'Centro Cirúrgico'!$I$101:$P$101</c:f>
              <c:numCache>
                <c:formatCode>0</c:formatCode>
                <c:ptCount val="7"/>
                <c:pt idx="0">
                  <c:v>63</c:v>
                </c:pt>
                <c:pt idx="1">
                  <c:v>59</c:v>
                </c:pt>
                <c:pt idx="2">
                  <c:v>57</c:v>
                </c:pt>
                <c:pt idx="3">
                  <c:v>61</c:v>
                </c:pt>
                <c:pt idx="4">
                  <c:v>48</c:v>
                </c:pt>
                <c:pt idx="5">
                  <c:v>84</c:v>
                </c:pt>
                <c:pt idx="6">
                  <c:v>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D9-42B4-8538-D4C0D299D0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5772032"/>
        <c:axId val="168224448"/>
      </c:barChart>
      <c:catAx>
        <c:axId val="185772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68224448"/>
        <c:crosses val="autoZero"/>
        <c:auto val="1"/>
        <c:lblAlgn val="ctr"/>
        <c:lblOffset val="100"/>
        <c:noMultiLvlLbl val="0"/>
      </c:catAx>
      <c:valAx>
        <c:axId val="168224448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1857720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800" b="1"/>
            </a:pPr>
            <a:r>
              <a:rPr lang="pt-BR" sz="2800" b="1" i="0" baseline="0">
                <a:effectLst/>
              </a:rPr>
              <a:t>CHAMADOS ATENDIDOS </a:t>
            </a:r>
            <a:br>
              <a:rPr lang="pt-BR" sz="2800" b="1" i="0" baseline="0">
                <a:effectLst/>
              </a:rPr>
            </a:br>
            <a:r>
              <a:rPr lang="pt-BR" sz="2800" b="1" i="0" baseline="0">
                <a:effectLst/>
              </a:rPr>
              <a:t>TI- 2026</a:t>
            </a:r>
            <a:endParaRPr lang="pt-BR" sz="2800" b="1">
              <a:effectLst/>
            </a:endParaRPr>
          </a:p>
        </c:rich>
      </c:tx>
      <c:layout>
        <c:manualLayout>
          <c:xMode val="edge"/>
          <c:yMode val="edge"/>
          <c:x val="0.36812569460144051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2.8883029966048118E-2"/>
          <c:y val="0.21011739602151497"/>
          <c:w val="0.95180552245909111"/>
          <c:h val="0.6797640203315459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>
                    <a:solidFill>
                      <a:schemeClr val="tx1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'2025'!$A$6:$A$12</c:f>
              <c:strCache>
                <c:ptCount val="7"/>
                <c:pt idx="0">
                  <c:v>Média Mensal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'2025'!$B$6:$B$12</c:f>
              <c:numCache>
                <c:formatCode>General</c:formatCode>
                <c:ptCount val="7"/>
                <c:pt idx="0" formatCode="0">
                  <c:v>331</c:v>
                </c:pt>
                <c:pt idx="1">
                  <c:v>232</c:v>
                </c:pt>
                <c:pt idx="2">
                  <c:v>246</c:v>
                </c:pt>
                <c:pt idx="3">
                  <c:v>355</c:v>
                </c:pt>
                <c:pt idx="4">
                  <c:v>306</c:v>
                </c:pt>
                <c:pt idx="5">
                  <c:v>324</c:v>
                </c:pt>
                <c:pt idx="6">
                  <c:v>309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4E-4ED5-95EB-D1F8A50611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5455488"/>
        <c:axId val="179459136"/>
      </c:barChart>
      <c:catAx>
        <c:axId val="19545548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800">
                <a:solidFill>
                  <a:schemeClr val="tx1"/>
                </a:solidFill>
              </a:defRPr>
            </a:pPr>
            <a:endParaRPr lang="pt-BR"/>
          </a:p>
        </c:txPr>
        <c:crossAx val="179459136"/>
        <c:crosses val="autoZero"/>
        <c:auto val="1"/>
        <c:lblAlgn val="ctr"/>
        <c:lblOffset val="100"/>
        <c:noMultiLvlLbl val="0"/>
      </c:catAx>
      <c:valAx>
        <c:axId val="179459136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19545548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 sz="2800" b="1">
                <a:solidFill>
                  <a:schemeClr val="tx1"/>
                </a:solidFill>
              </a:rPr>
              <a:t>TAXA</a:t>
            </a:r>
            <a:r>
              <a:rPr lang="pt-BR" sz="2800" b="1" baseline="0">
                <a:solidFill>
                  <a:schemeClr val="tx1"/>
                </a:solidFill>
              </a:rPr>
              <a:t> DE INFECÇÃO HOSPITALAR</a:t>
            </a:r>
            <a:r>
              <a:rPr lang="pt-BR" sz="2800" b="1">
                <a:solidFill>
                  <a:schemeClr val="tx1"/>
                </a:solidFill>
              </a:rPr>
              <a:t> -</a:t>
            </a:r>
            <a:r>
              <a:rPr lang="pt-BR" sz="2800" b="1" baseline="0">
                <a:solidFill>
                  <a:schemeClr val="tx1"/>
                </a:solidFill>
              </a:rPr>
              <a:t> 2026</a:t>
            </a:r>
            <a:endParaRPr lang="pt-BR" sz="2800" b="1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9951815120719738"/>
          <c:y val="3.6218722659667538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3.2559877998677655E-2"/>
          <c:y val="0.24075386410032079"/>
          <c:w val="0.93353311270873751"/>
          <c:h val="0.6539189268008165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F97-423C-B465-844CEE883ED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'2026'!$G$10:$G$16</c:f>
              <c:strCache>
                <c:ptCount val="7"/>
                <c:pt idx="0">
                  <c:v>Média Mensal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'2026'!$H$10:$H$16</c:f>
              <c:numCache>
                <c:formatCode>0.00%</c:formatCode>
                <c:ptCount val="7"/>
                <c:pt idx="0">
                  <c:v>1.9599999999999999E-2</c:v>
                </c:pt>
                <c:pt idx="1">
                  <c:v>2.3885350318471339E-2</c:v>
                </c:pt>
                <c:pt idx="2">
                  <c:v>1.4492753623188406E-2</c:v>
                </c:pt>
                <c:pt idx="3">
                  <c:v>2.2941970310391364E-2</c:v>
                </c:pt>
                <c:pt idx="4">
                  <c:v>6.8399452804377564E-3</c:v>
                </c:pt>
                <c:pt idx="5">
                  <c:v>1.092896174863388E-2</c:v>
                </c:pt>
                <c:pt idx="6">
                  <c:v>6.9444444444444441E-3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97-423C-B465-844CEE883E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1510784"/>
        <c:axId val="171624704"/>
      </c:barChart>
      <c:catAx>
        <c:axId val="171510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1624704"/>
        <c:crosses val="autoZero"/>
        <c:auto val="1"/>
        <c:lblAlgn val="ctr"/>
        <c:lblOffset val="100"/>
        <c:noMultiLvlLbl val="0"/>
      </c:catAx>
      <c:valAx>
        <c:axId val="171624704"/>
        <c:scaling>
          <c:orientation val="minMax"/>
        </c:scaling>
        <c:delete val="1"/>
        <c:axPos val="l"/>
        <c:numFmt formatCode="0.00%" sourceLinked="1"/>
        <c:majorTickMark val="none"/>
        <c:minorTickMark val="none"/>
        <c:tickLblPos val="nextTo"/>
        <c:crossAx val="1715107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 sz="2800" b="1">
                <a:solidFill>
                  <a:schemeClr val="tx1"/>
                </a:solidFill>
              </a:rPr>
              <a:t>FISIOTERAPIAS REALIZADAS - 2026</a:t>
            </a:r>
          </a:p>
        </c:rich>
      </c:tx>
      <c:layout>
        <c:manualLayout>
          <c:xMode val="edge"/>
          <c:yMode val="edge"/>
          <c:x val="0.30667445866141735"/>
          <c:y val="2.962962962962963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1.657250656167979E-2"/>
          <c:y val="0.25988553514144064"/>
          <c:w val="0.9668549905838042"/>
          <c:h val="0.634787285826167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Fisioterapia!$B$4</c:f>
              <c:strCache>
                <c:ptCount val="1"/>
                <c:pt idx="0">
                  <c:v>UTI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Fisioterapia!$E$3:$K$3</c:f>
              <c:strCache>
                <c:ptCount val="7"/>
                <c:pt idx="0">
                  <c:v>MÉDIA MENSAL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Fisioterapia!$E$4:$K$4</c:f>
              <c:numCache>
                <c:formatCode>0</c:formatCode>
                <c:ptCount val="7"/>
                <c:pt idx="0">
                  <c:v>3052</c:v>
                </c:pt>
                <c:pt idx="1">
                  <c:v>2981</c:v>
                </c:pt>
                <c:pt idx="2">
                  <c:v>2866</c:v>
                </c:pt>
                <c:pt idx="3">
                  <c:v>3097</c:v>
                </c:pt>
                <c:pt idx="4">
                  <c:v>2835</c:v>
                </c:pt>
                <c:pt idx="5" formatCode="General">
                  <c:v>3318</c:v>
                </c:pt>
                <c:pt idx="6" formatCode="General">
                  <c:v>3415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EA-4807-94C4-563B24CB3EE7}"/>
            </c:ext>
          </c:extLst>
        </c:ser>
        <c:ser>
          <c:idx val="1"/>
          <c:order val="1"/>
          <c:tx>
            <c:strRef>
              <c:f>Fisioterapia!$B$5</c:f>
              <c:strCache>
                <c:ptCount val="1"/>
                <c:pt idx="0">
                  <c:v>ENFERMARIA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Fisioterapia!$E$3:$K$3</c:f>
              <c:strCache>
                <c:ptCount val="7"/>
                <c:pt idx="0">
                  <c:v>MÉDIA MENSAL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Fisioterapia!$E$5:$K$5</c:f>
              <c:numCache>
                <c:formatCode>General</c:formatCode>
                <c:ptCount val="7"/>
                <c:pt idx="0" formatCode="0">
                  <c:v>640</c:v>
                </c:pt>
                <c:pt idx="1">
                  <c:v>1180</c:v>
                </c:pt>
                <c:pt idx="2" formatCode="0">
                  <c:v>532</c:v>
                </c:pt>
                <c:pt idx="3" formatCode="0">
                  <c:v>564</c:v>
                </c:pt>
                <c:pt idx="4">
                  <c:v>600</c:v>
                </c:pt>
                <c:pt idx="5">
                  <c:v>686</c:v>
                </c:pt>
                <c:pt idx="6">
                  <c:v>617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AEA-4807-94C4-563B24CB3EE7}"/>
            </c:ext>
          </c:extLst>
        </c:ser>
        <c:ser>
          <c:idx val="2"/>
          <c:order val="2"/>
          <c:tx>
            <c:strRef>
              <c:f>Fisioterapia!$B$6</c:f>
              <c:strCache>
                <c:ptCount val="1"/>
                <c:pt idx="0">
                  <c:v>EMERGÊNCIA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Fisioterapia!$E$3:$K$3</c:f>
              <c:strCache>
                <c:ptCount val="7"/>
                <c:pt idx="0">
                  <c:v>MÉDIA MENSAL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Fisioterapia!$E$6:$K$6</c:f>
              <c:numCache>
                <c:formatCode>0</c:formatCode>
                <c:ptCount val="7"/>
                <c:pt idx="0">
                  <c:v>61</c:v>
                </c:pt>
                <c:pt idx="1">
                  <c:v>54</c:v>
                </c:pt>
                <c:pt idx="2">
                  <c:v>24</c:v>
                </c:pt>
                <c:pt idx="3">
                  <c:v>52</c:v>
                </c:pt>
                <c:pt idx="4">
                  <c:v>33</c:v>
                </c:pt>
                <c:pt idx="5" formatCode="General">
                  <c:v>81</c:v>
                </c:pt>
                <c:pt idx="6" formatCode="General">
                  <c:v>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AEA-4807-94C4-563B24CB3EE7}"/>
            </c:ext>
          </c:extLst>
        </c:ser>
        <c:ser>
          <c:idx val="3"/>
          <c:order val="3"/>
          <c:tx>
            <c:strRef>
              <c:f>Fisioterapia!$B$7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Fisioterapia!$E$3:$K$3</c:f>
              <c:strCache>
                <c:ptCount val="7"/>
                <c:pt idx="0">
                  <c:v>MÉDIA MENSAL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Fisioterapia!$E$7:$K$7</c:f>
              <c:numCache>
                <c:formatCode>0</c:formatCode>
                <c:ptCount val="7"/>
                <c:pt idx="0">
                  <c:v>3752</c:v>
                </c:pt>
                <c:pt idx="1">
                  <c:v>4215</c:v>
                </c:pt>
                <c:pt idx="2">
                  <c:v>3422</c:v>
                </c:pt>
                <c:pt idx="3">
                  <c:v>3713</c:v>
                </c:pt>
                <c:pt idx="4">
                  <c:v>3468</c:v>
                </c:pt>
                <c:pt idx="5">
                  <c:v>4085</c:v>
                </c:pt>
                <c:pt idx="6">
                  <c:v>4108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AEA-4807-94C4-563B24CB3EE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971004032"/>
        <c:axId val="777606112"/>
      </c:barChart>
      <c:catAx>
        <c:axId val="971004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77606112"/>
        <c:crosses val="autoZero"/>
        <c:auto val="1"/>
        <c:lblAlgn val="ctr"/>
        <c:lblOffset val="100"/>
        <c:noMultiLvlLbl val="0"/>
      </c:catAx>
      <c:valAx>
        <c:axId val="777606112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971004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9931774934383203"/>
          <c:y val="0.12477107028288131"/>
          <c:w val="0.60889501312335947"/>
          <c:h val="6.26165172384187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800" b="1">
                <a:solidFill>
                  <a:schemeClr val="tx1"/>
                </a:solidFill>
              </a:rPr>
              <a:t>ATENDIMENTOS SERVIÇO SOCIAL</a:t>
            </a:r>
            <a:r>
              <a:rPr lang="en-US" sz="2800" b="1" baseline="0">
                <a:solidFill>
                  <a:schemeClr val="tx1"/>
                </a:solidFill>
              </a:rPr>
              <a:t> - 2026</a:t>
            </a:r>
            <a:endParaRPr lang="en-US" sz="2800" b="1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8049108271744444"/>
          <c:y val="2.5901794660111787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3.5161666269821708E-2"/>
          <c:y val="0.2848804497898571"/>
          <c:w val="0.931344050743657"/>
          <c:h val="0.6084219160104986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F1C5EF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D13FC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E8F-42F7-839E-D4BC1EE3265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 S. Social'!$C$17:$I$17</c:f>
              <c:strCache>
                <c:ptCount val="7"/>
                <c:pt idx="0">
                  <c:v>Média Mensal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' S. Social'!$C$18:$I$18</c:f>
              <c:numCache>
                <c:formatCode>General</c:formatCode>
                <c:ptCount val="7"/>
                <c:pt idx="0" formatCode="0">
                  <c:v>635</c:v>
                </c:pt>
                <c:pt idx="1">
                  <c:v>951</c:v>
                </c:pt>
                <c:pt idx="2">
                  <c:v>654</c:v>
                </c:pt>
                <c:pt idx="3">
                  <c:v>353</c:v>
                </c:pt>
                <c:pt idx="4">
                  <c:v>256</c:v>
                </c:pt>
                <c:pt idx="5">
                  <c:v>287</c:v>
                </c:pt>
                <c:pt idx="6">
                  <c:v>190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8F-42F7-839E-D4BC1EE326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0485504"/>
        <c:axId val="24494080"/>
      </c:barChart>
      <c:catAx>
        <c:axId val="150485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4494080"/>
        <c:crosses val="autoZero"/>
        <c:auto val="1"/>
        <c:lblAlgn val="ctr"/>
        <c:lblOffset val="100"/>
        <c:noMultiLvlLbl val="0"/>
      </c:catAx>
      <c:valAx>
        <c:axId val="24494080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150485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800" b="1">
                <a:solidFill>
                  <a:schemeClr val="tx1"/>
                </a:solidFill>
              </a:rPr>
              <a:t>ATENDIMENTOS TERAPEUTA OCUPACIONAL - 2026</a:t>
            </a:r>
          </a:p>
        </c:rich>
      </c:tx>
      <c:layout>
        <c:manualLayout>
          <c:xMode val="edge"/>
          <c:yMode val="edge"/>
          <c:x val="0.26879338910761158"/>
          <c:y val="2.5901794660111787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3.5095144356955384E-2"/>
          <c:y val="0.2848804497898571"/>
          <c:w val="0.931344050743657"/>
          <c:h val="0.6084219160104986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26E-4CC7-BE92-46F87F827B5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T.O!$A$16:$G$16</c:f>
              <c:strCache>
                <c:ptCount val="7"/>
                <c:pt idx="0">
                  <c:v>Média Mensal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T.O!$A$17:$G$17</c:f>
              <c:numCache>
                <c:formatCode>General</c:formatCode>
                <c:ptCount val="7"/>
                <c:pt idx="0" formatCode="0">
                  <c:v>169.91666666666666</c:v>
                </c:pt>
                <c:pt idx="1">
                  <c:v>187</c:v>
                </c:pt>
                <c:pt idx="2">
                  <c:v>144</c:v>
                </c:pt>
                <c:pt idx="3">
                  <c:v>187</c:v>
                </c:pt>
                <c:pt idx="4">
                  <c:v>189</c:v>
                </c:pt>
                <c:pt idx="5">
                  <c:v>228</c:v>
                </c:pt>
                <c:pt idx="6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6E-4CC7-BE92-46F87F827B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0485504"/>
        <c:axId val="24494080"/>
      </c:barChart>
      <c:catAx>
        <c:axId val="150485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4494080"/>
        <c:crosses val="autoZero"/>
        <c:auto val="1"/>
        <c:lblAlgn val="ctr"/>
        <c:lblOffset val="100"/>
        <c:noMultiLvlLbl val="0"/>
      </c:catAx>
      <c:valAx>
        <c:axId val="24494080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150485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 sz="2800" b="1">
                <a:solidFill>
                  <a:schemeClr val="tx1"/>
                </a:solidFill>
              </a:rPr>
              <a:t>ATENDIMENTOS PSICOLOGIA - 2026</a:t>
            </a:r>
          </a:p>
        </c:rich>
      </c:tx>
      <c:layout>
        <c:manualLayout>
          <c:xMode val="edge"/>
          <c:yMode val="edge"/>
          <c:x val="0.31505470800524932"/>
          <c:y val="3.834806065908429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1.6816765091863518E-2"/>
          <c:y val="0.31476275882181393"/>
          <c:w val="0.9623247211286089"/>
          <c:h val="0.578675114584522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319-4BDA-9FA3-6B49E1FD71F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Psicologia!$C$28:$I$28</c:f>
              <c:strCache>
                <c:ptCount val="7"/>
                <c:pt idx="0">
                  <c:v>Média Mensal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Psicologia!$C$29:$I$29</c:f>
              <c:numCache>
                <c:formatCode>General</c:formatCode>
                <c:ptCount val="7"/>
                <c:pt idx="0" formatCode="0">
                  <c:v>294</c:v>
                </c:pt>
                <c:pt idx="1">
                  <c:v>343</c:v>
                </c:pt>
                <c:pt idx="2">
                  <c:v>276</c:v>
                </c:pt>
                <c:pt idx="3">
                  <c:v>336</c:v>
                </c:pt>
                <c:pt idx="4">
                  <c:v>236</c:v>
                </c:pt>
                <c:pt idx="5">
                  <c:v>276</c:v>
                </c:pt>
                <c:pt idx="6">
                  <c:v>278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19-4BDA-9FA3-6B49E1FD71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6537472"/>
        <c:axId val="165328512"/>
      </c:barChart>
      <c:catAx>
        <c:axId val="146537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65328512"/>
        <c:crosses val="autoZero"/>
        <c:auto val="1"/>
        <c:lblAlgn val="ctr"/>
        <c:lblOffset val="100"/>
        <c:noMultiLvlLbl val="0"/>
      </c:catAx>
      <c:valAx>
        <c:axId val="165328512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1465374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 sz="2800" b="1">
                <a:solidFill>
                  <a:schemeClr val="tx1"/>
                </a:solidFill>
              </a:rPr>
              <a:t>ATENDIMENTOS</a:t>
            </a:r>
            <a:r>
              <a:rPr lang="pt-BR" sz="2800" b="1" baseline="0">
                <a:solidFill>
                  <a:schemeClr val="tx1"/>
                </a:solidFill>
              </a:rPr>
              <a:t> FONOAUDIOLOGIA -2026</a:t>
            </a:r>
            <a:endParaRPr lang="pt-BR" sz="2800" b="1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9074712926509189"/>
          <c:y val="3.7136191309419649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3.3333333333333333E-2"/>
          <c:y val="0.28737037037037039"/>
          <c:w val="0.93541666666666667"/>
          <c:h val="0.6067069116360455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40F-454A-A395-4F459B6BE97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Fonoaudiologia!$C$37:$I$37</c:f>
              <c:strCache>
                <c:ptCount val="7"/>
                <c:pt idx="0">
                  <c:v>Média Mensal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Fonoaudiologia!$C$38:$I$38</c:f>
              <c:numCache>
                <c:formatCode>General</c:formatCode>
                <c:ptCount val="7"/>
                <c:pt idx="0" formatCode="0">
                  <c:v>102</c:v>
                </c:pt>
                <c:pt idx="1">
                  <c:v>66</c:v>
                </c:pt>
                <c:pt idx="2">
                  <c:v>36</c:v>
                </c:pt>
                <c:pt idx="3">
                  <c:v>54</c:v>
                </c:pt>
                <c:pt idx="4">
                  <c:v>74</c:v>
                </c:pt>
                <c:pt idx="5">
                  <c:v>78</c:v>
                </c:pt>
                <c:pt idx="6">
                  <c:v>112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40F-454A-A395-4F459B6BE9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6535424"/>
        <c:axId val="165326784"/>
      </c:barChart>
      <c:catAx>
        <c:axId val="1465354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65326784"/>
        <c:crosses val="autoZero"/>
        <c:auto val="1"/>
        <c:lblAlgn val="ctr"/>
        <c:lblOffset val="100"/>
        <c:noMultiLvlLbl val="1"/>
      </c:catAx>
      <c:valAx>
        <c:axId val="165326784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146535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 sz="2800" b="1">
                <a:solidFill>
                  <a:schemeClr val="tx1"/>
                </a:solidFill>
              </a:rPr>
              <a:t>ORIGEM DO PACIENTE</a:t>
            </a:r>
            <a:r>
              <a:rPr lang="pt-BR" sz="2800" b="1" baseline="0">
                <a:solidFill>
                  <a:schemeClr val="tx1"/>
                </a:solidFill>
              </a:rPr>
              <a:t> </a:t>
            </a:r>
            <a:r>
              <a:rPr lang="pt-BR" sz="2800" b="1">
                <a:solidFill>
                  <a:schemeClr val="tx1"/>
                </a:solidFill>
              </a:rPr>
              <a:t>-</a:t>
            </a:r>
            <a:r>
              <a:rPr lang="pt-BR" sz="2800" b="1" baseline="0">
                <a:solidFill>
                  <a:schemeClr val="tx1"/>
                </a:solidFill>
              </a:rPr>
              <a:t> JUNHO/2026</a:t>
            </a:r>
            <a:endParaRPr lang="pt-BR" sz="2800" b="1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9440305118110238"/>
          <c:y val="3.9164771070282885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5398490813648294"/>
          <c:y val="0.27734251968503942"/>
          <c:w val="0.82309842519685039"/>
          <c:h val="0.71001487314085754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JAN!$D$12:$D$30</c:f>
              <c:strCache>
                <c:ptCount val="19"/>
                <c:pt idx="0">
                  <c:v>ASILO</c:v>
                </c:pt>
                <c:pt idx="1">
                  <c:v>CAPS</c:v>
                </c:pt>
                <c:pt idx="2">
                  <c:v>IGARATÁ</c:v>
                </c:pt>
                <c:pt idx="3">
                  <c:v>NÃO ESPECIFICADO</c:v>
                </c:pt>
                <c:pt idx="4">
                  <c:v>OUTROS HOSPITAIS</c:v>
                </c:pt>
                <c:pt idx="5">
                  <c:v>OUTROS MUNICIPIOS</c:v>
                </c:pt>
                <c:pt idx="6">
                  <c:v>RESIDÊNCIA </c:v>
                </c:pt>
                <c:pt idx="7">
                  <c:v>SANTA BRANCA</c:v>
                </c:pt>
                <c:pt idx="8">
                  <c:v>SVO FUNERÁRIA</c:v>
                </c:pt>
                <c:pt idx="9">
                  <c:v>IML</c:v>
                </c:pt>
                <c:pt idx="10">
                  <c:v>UBS</c:v>
                </c:pt>
                <c:pt idx="11">
                  <c:v>UPA DR. THELMO</c:v>
                </c:pt>
                <c:pt idx="12">
                  <c:v>UPA PQ. MEIA LUA</c:v>
                </c:pt>
                <c:pt idx="13">
                  <c:v>VIA PÚBLICA</c:v>
                </c:pt>
                <c:pt idx="14">
                  <c:v>SIM</c:v>
                </c:pt>
                <c:pt idx="15">
                  <c:v>PENITENCIARIA</c:v>
                </c:pt>
                <c:pt idx="16">
                  <c:v>FUNCIONÁRIOS</c:v>
                </c:pt>
                <c:pt idx="17">
                  <c:v>CROSS</c:v>
                </c:pt>
                <c:pt idx="18">
                  <c:v>TOTAL</c:v>
                </c:pt>
              </c:strCache>
            </c:strRef>
          </c:cat>
          <c:val>
            <c:numRef>
              <c:f>JAN!$E$12:$E$30</c:f>
              <c:numCache>
                <c:formatCode>General</c:formatCode>
                <c:ptCount val="19"/>
                <c:pt idx="0">
                  <c:v>1</c:v>
                </c:pt>
                <c:pt idx="1">
                  <c:v>8</c:v>
                </c:pt>
                <c:pt idx="2">
                  <c:v>51</c:v>
                </c:pt>
                <c:pt idx="3">
                  <c:v>105</c:v>
                </c:pt>
                <c:pt idx="4">
                  <c:v>7</c:v>
                </c:pt>
                <c:pt idx="5">
                  <c:v>0</c:v>
                </c:pt>
                <c:pt idx="6">
                  <c:v>658</c:v>
                </c:pt>
                <c:pt idx="7">
                  <c:v>39</c:v>
                </c:pt>
                <c:pt idx="8">
                  <c:v>0</c:v>
                </c:pt>
                <c:pt idx="9">
                  <c:v>0</c:v>
                </c:pt>
                <c:pt idx="10">
                  <c:v>4</c:v>
                </c:pt>
                <c:pt idx="11">
                  <c:v>397</c:v>
                </c:pt>
                <c:pt idx="12">
                  <c:v>37</c:v>
                </c:pt>
                <c:pt idx="13">
                  <c:v>175</c:v>
                </c:pt>
                <c:pt idx="14">
                  <c:v>0</c:v>
                </c:pt>
                <c:pt idx="15">
                  <c:v>0</c:v>
                </c:pt>
                <c:pt idx="16">
                  <c:v>25</c:v>
                </c:pt>
                <c:pt idx="17">
                  <c:v>0</c:v>
                </c:pt>
                <c:pt idx="18">
                  <c:v>1507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40-425D-B42D-4846673C18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85166848"/>
        <c:axId val="167683200"/>
      </c:barChart>
      <c:catAx>
        <c:axId val="1851668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67683200"/>
        <c:crosses val="autoZero"/>
        <c:auto val="1"/>
        <c:lblAlgn val="ctr"/>
        <c:lblOffset val="100"/>
        <c:noMultiLvlLbl val="0"/>
      </c:catAx>
      <c:valAx>
        <c:axId val="1676832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851668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800" b="1">
                <a:solidFill>
                  <a:schemeClr val="tx1"/>
                </a:solidFill>
              </a:rPr>
              <a:t>CHAMADOS</a:t>
            </a:r>
            <a:r>
              <a:rPr lang="en-US" sz="2800" b="1" baseline="0">
                <a:solidFill>
                  <a:schemeClr val="tx1"/>
                </a:solidFill>
              </a:rPr>
              <a:t> ENGENHARIA CLÍNICA - 2026</a:t>
            </a:r>
            <a:endParaRPr lang="en-US" sz="2800" b="1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8822252296587925"/>
          <c:y val="3.9490813648293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1946358267716536E-2"/>
          <c:y val="0.34211883931175269"/>
          <c:w val="0.95693312024938715"/>
          <c:h val="0.59283849469229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2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BA7-4CF7-9C30-B61EFA7BD2B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'Engenharia Clínica'!$D$74:$D$80</c:f>
              <c:strCache>
                <c:ptCount val="7"/>
                <c:pt idx="0">
                  <c:v>Média Mensal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'Engenharia Clínica'!$E$74:$E$80</c:f>
              <c:numCache>
                <c:formatCode>General</c:formatCode>
                <c:ptCount val="7"/>
                <c:pt idx="0">
                  <c:v>243</c:v>
                </c:pt>
                <c:pt idx="1">
                  <c:v>312</c:v>
                </c:pt>
                <c:pt idx="2">
                  <c:v>205</c:v>
                </c:pt>
                <c:pt idx="3">
                  <c:v>193</c:v>
                </c:pt>
                <c:pt idx="4">
                  <c:v>158</c:v>
                </c:pt>
                <c:pt idx="5">
                  <c:v>181</c:v>
                </c:pt>
                <c:pt idx="6">
                  <c:v>122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A7-4CF7-9C30-B61EFA7BD2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45790111"/>
        <c:axId val="471786559"/>
      </c:barChart>
      <c:catAx>
        <c:axId val="6457901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71786559"/>
        <c:crosses val="autoZero"/>
        <c:auto val="1"/>
        <c:lblAlgn val="ctr"/>
        <c:lblOffset val="100"/>
        <c:noMultiLvlLbl val="0"/>
      </c:catAx>
      <c:valAx>
        <c:axId val="471786559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457901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 sz="2800" b="1">
                <a:solidFill>
                  <a:schemeClr val="tx1"/>
                </a:solidFill>
              </a:rPr>
              <a:t> CHAMADOS MANUTENÇÃO - 2026</a:t>
            </a:r>
          </a:p>
        </c:rich>
      </c:tx>
      <c:layout>
        <c:manualLayout>
          <c:xMode val="edge"/>
          <c:yMode val="edge"/>
          <c:x val="0.31237352362204723"/>
          <c:y val="3.631306503353747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1.7403379265091865E-2"/>
          <c:y val="0.23618285214348203"/>
          <c:w val="0.9664861384514436"/>
          <c:h val="0.6566972878390201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C73-44C6-8C39-06034FC443F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Manutenção!$C$74:$C$80</c:f>
              <c:strCache>
                <c:ptCount val="7"/>
                <c:pt idx="0">
                  <c:v>Média Mensal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Manutenção!$D$74:$D$80</c:f>
              <c:numCache>
                <c:formatCode>General</c:formatCode>
                <c:ptCount val="7"/>
                <c:pt idx="0" formatCode="0">
                  <c:v>127</c:v>
                </c:pt>
                <c:pt idx="1">
                  <c:v>172</c:v>
                </c:pt>
                <c:pt idx="2">
                  <c:v>39</c:v>
                </c:pt>
                <c:pt idx="3">
                  <c:v>20</c:v>
                </c:pt>
                <c:pt idx="4">
                  <c:v>54</c:v>
                </c:pt>
                <c:pt idx="5">
                  <c:v>97</c:v>
                </c:pt>
                <c:pt idx="6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73-44C6-8C39-06034FC443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2431999"/>
        <c:axId val="146294703"/>
      </c:barChart>
      <c:catAx>
        <c:axId val="3424319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46294703"/>
        <c:crosses val="autoZero"/>
        <c:auto val="1"/>
        <c:lblAlgn val="ctr"/>
        <c:lblOffset val="100"/>
        <c:noMultiLvlLbl val="0"/>
      </c:catAx>
      <c:valAx>
        <c:axId val="146294703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342431999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800"/>
            </a:pPr>
            <a:r>
              <a:rPr lang="pt-BR" sz="2800"/>
              <a:t>Nº</a:t>
            </a:r>
            <a:r>
              <a:rPr lang="pt-BR" sz="2800" baseline="0"/>
              <a:t> DIETAS </a:t>
            </a:r>
            <a:br>
              <a:rPr lang="pt-BR" sz="2800" baseline="0"/>
            </a:br>
            <a:r>
              <a:rPr lang="pt-BR" sz="2800" baseline="0"/>
              <a:t>NASOENTERAIS - 2026</a:t>
            </a:r>
            <a:endParaRPr lang="pt-BR" sz="2800"/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4.5833337092629357E-2"/>
          <c:y val="0.25578696412948382"/>
          <c:w val="0.90833332581474124"/>
          <c:h val="0.6388858267716535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6">
                <a:lumMod val="40000"/>
                <a:lumOff val="60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1-E178-4C2E-AF51-40DC9F5EF92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>
                    <a:solidFill>
                      <a:schemeClr val="tx1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'2026'!$E$3:$K$3</c:f>
              <c:strCache>
                <c:ptCount val="7"/>
                <c:pt idx="0">
                  <c:v>Média Mensal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'2026'!$E$4:$K$4</c:f>
              <c:numCache>
                <c:formatCode>General</c:formatCode>
                <c:ptCount val="7"/>
                <c:pt idx="0" formatCode="0">
                  <c:v>460</c:v>
                </c:pt>
                <c:pt idx="1">
                  <c:v>485</c:v>
                </c:pt>
                <c:pt idx="2">
                  <c:v>350</c:v>
                </c:pt>
                <c:pt idx="3">
                  <c:v>460</c:v>
                </c:pt>
                <c:pt idx="4">
                  <c:v>460</c:v>
                </c:pt>
                <c:pt idx="5">
                  <c:v>609</c:v>
                </c:pt>
                <c:pt idx="6">
                  <c:v>661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78-4C2E-AF51-40DC9F5EF9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0216192"/>
        <c:axId val="175267136"/>
      </c:barChart>
      <c:catAx>
        <c:axId val="19021619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800">
                <a:solidFill>
                  <a:schemeClr val="tx1"/>
                </a:solidFill>
              </a:defRPr>
            </a:pPr>
            <a:endParaRPr lang="pt-BR"/>
          </a:p>
        </c:txPr>
        <c:crossAx val="175267136"/>
        <c:crosses val="autoZero"/>
        <c:auto val="1"/>
        <c:lblAlgn val="ctr"/>
        <c:lblOffset val="100"/>
        <c:noMultiLvlLbl val="0"/>
      </c:catAx>
      <c:valAx>
        <c:axId val="175267136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19021619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800"/>
            </a:pPr>
            <a:r>
              <a:rPr lang="en-US" sz="2800"/>
              <a:t>Nº  DE REFEIÇÕES </a:t>
            </a:r>
            <a:br>
              <a:rPr lang="en-US" sz="2800"/>
            </a:br>
            <a:r>
              <a:rPr lang="en-US" sz="2800"/>
              <a:t>SERVIDAS - 2026</a:t>
            </a:r>
            <a:r>
              <a:rPr lang="en-US" sz="2800" baseline="0"/>
              <a:t> </a:t>
            </a:r>
            <a:endParaRPr lang="en-US" sz="2800"/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4.6875E-2"/>
          <c:y val="0.24648151742221019"/>
          <c:w val="0.92812499999999998"/>
          <c:h val="0.6888857814065007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>
                    <a:solidFill>
                      <a:schemeClr val="tx1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'2026'!$E$11:$K$11</c:f>
              <c:strCache>
                <c:ptCount val="7"/>
                <c:pt idx="0">
                  <c:v>Média Mensal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'2026'!$E$12:$K$12</c:f>
              <c:numCache>
                <c:formatCode>#,##0</c:formatCode>
                <c:ptCount val="7"/>
                <c:pt idx="0" formatCode="0">
                  <c:v>32165</c:v>
                </c:pt>
                <c:pt idx="1">
                  <c:v>32984</c:v>
                </c:pt>
                <c:pt idx="2">
                  <c:v>29122</c:v>
                </c:pt>
                <c:pt idx="3">
                  <c:v>32654</c:v>
                </c:pt>
                <c:pt idx="4">
                  <c:v>34330</c:v>
                </c:pt>
                <c:pt idx="5">
                  <c:v>35972</c:v>
                </c:pt>
                <c:pt idx="6">
                  <c:v>35572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52-4C3E-A4C7-EB594D2DC4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190217216"/>
        <c:axId val="32607040"/>
      </c:barChart>
      <c:catAx>
        <c:axId val="19021721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800">
                <a:solidFill>
                  <a:schemeClr val="tx1"/>
                </a:solidFill>
              </a:defRPr>
            </a:pPr>
            <a:endParaRPr lang="pt-BR"/>
          </a:p>
        </c:txPr>
        <c:crossAx val="32607040"/>
        <c:crosses val="autoZero"/>
        <c:auto val="1"/>
        <c:lblAlgn val="ctr"/>
        <c:lblOffset val="100"/>
        <c:noMultiLvlLbl val="0"/>
      </c:catAx>
      <c:valAx>
        <c:axId val="32607040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19021721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 sz="2800" b="1">
                <a:solidFill>
                  <a:schemeClr val="tx1"/>
                </a:solidFill>
              </a:rPr>
              <a:t>REFEIÇÕES</a:t>
            </a:r>
            <a:r>
              <a:rPr lang="pt-BR" sz="2800" b="1" baseline="0">
                <a:solidFill>
                  <a:schemeClr val="tx1"/>
                </a:solidFill>
              </a:rPr>
              <a:t> SERVIDAS PARA ACOMPANHANTES E PACIENTES 2026</a:t>
            </a:r>
            <a:endParaRPr lang="pt-BR" sz="2800" b="1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0242708333333334"/>
          <c:y val="3.88888945594771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2.2207267060367453E-2"/>
          <c:y val="0.28179954531926876"/>
          <c:w val="0.95665641404199475"/>
          <c:h val="0.612873230223568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'2026'!$A$16</c:f>
              <c:strCache>
                <c:ptCount val="1"/>
                <c:pt idx="0">
                  <c:v>PACIENTE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'2026'!$E$15:$K$15</c:f>
              <c:strCache>
                <c:ptCount val="7"/>
                <c:pt idx="0">
                  <c:v>Média Mensal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'2026'!$E$16:$K$16</c:f>
              <c:numCache>
                <c:formatCode>#,##0</c:formatCode>
                <c:ptCount val="7"/>
                <c:pt idx="0" formatCode="0">
                  <c:v>14559</c:v>
                </c:pt>
                <c:pt idx="1">
                  <c:v>15002</c:v>
                </c:pt>
                <c:pt idx="2">
                  <c:v>14399</c:v>
                </c:pt>
                <c:pt idx="3">
                  <c:v>16182</c:v>
                </c:pt>
                <c:pt idx="4">
                  <c:v>16034</c:v>
                </c:pt>
                <c:pt idx="5">
                  <c:v>16719</c:v>
                </c:pt>
                <c:pt idx="6">
                  <c:v>15404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9B-48AF-9AC8-5437A21644AA}"/>
            </c:ext>
          </c:extLst>
        </c:ser>
        <c:ser>
          <c:idx val="1"/>
          <c:order val="1"/>
          <c:tx>
            <c:strRef>
              <c:f>'2026'!$A$17</c:f>
              <c:strCache>
                <c:ptCount val="1"/>
                <c:pt idx="0">
                  <c:v>ACOMPANHANTE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'2026'!$E$15:$K$15</c:f>
              <c:strCache>
                <c:ptCount val="7"/>
                <c:pt idx="0">
                  <c:v>Média Mensal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'2026'!$E$17:$K$17</c:f>
              <c:numCache>
                <c:formatCode>#,##0</c:formatCode>
                <c:ptCount val="7"/>
                <c:pt idx="0" formatCode="0">
                  <c:v>5834</c:v>
                </c:pt>
                <c:pt idx="1">
                  <c:v>5930</c:v>
                </c:pt>
                <c:pt idx="2">
                  <c:v>4508</c:v>
                </c:pt>
                <c:pt idx="3">
                  <c:v>4641</c:v>
                </c:pt>
                <c:pt idx="4">
                  <c:v>6436</c:v>
                </c:pt>
                <c:pt idx="5">
                  <c:v>6916</c:v>
                </c:pt>
                <c:pt idx="6">
                  <c:v>5190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9B-48AF-9AC8-5437A21644AA}"/>
            </c:ext>
          </c:extLst>
        </c:ser>
        <c:ser>
          <c:idx val="2"/>
          <c:order val="2"/>
          <c:tx>
            <c:strRef>
              <c:f>'2026'!$A$18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'2026'!$E$15:$K$15</c:f>
              <c:strCache>
                <c:ptCount val="7"/>
                <c:pt idx="0">
                  <c:v>Média Mensal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'2026'!$E$18:$K$18</c:f>
              <c:numCache>
                <c:formatCode>#,##0</c:formatCode>
                <c:ptCount val="7"/>
                <c:pt idx="0" formatCode="0">
                  <c:v>20393</c:v>
                </c:pt>
                <c:pt idx="1">
                  <c:v>20932</c:v>
                </c:pt>
                <c:pt idx="2">
                  <c:v>18907</c:v>
                </c:pt>
                <c:pt idx="3">
                  <c:v>20823</c:v>
                </c:pt>
                <c:pt idx="4">
                  <c:v>22470</c:v>
                </c:pt>
                <c:pt idx="5">
                  <c:v>23635</c:v>
                </c:pt>
                <c:pt idx="6">
                  <c:v>20594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59B-48AF-9AC8-5437A21644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44586575"/>
        <c:axId val="371785887"/>
      </c:barChart>
      <c:catAx>
        <c:axId val="2445865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71785887"/>
        <c:crosses val="autoZero"/>
        <c:auto val="1"/>
        <c:lblAlgn val="ctr"/>
        <c:lblOffset val="100"/>
        <c:noMultiLvlLbl val="0"/>
      </c:catAx>
      <c:valAx>
        <c:axId val="371785887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2445865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193667979002624"/>
          <c:y val="0.16783933622620825"/>
          <c:w val="0.59033300592503402"/>
          <c:h val="8.70834044420606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>
              <a:defRPr sz="2800"/>
            </a:pPr>
            <a:r>
              <a:rPr lang="en-US" sz="2800"/>
              <a:t>Nº DE</a:t>
            </a:r>
            <a:r>
              <a:rPr lang="en-US" sz="2800" baseline="0"/>
              <a:t> REFEIÇÕES SERVIDAS PARA FUNCIONÁRIOS E MÉDICOS - 2026</a:t>
            </a:r>
            <a:r>
              <a:rPr lang="en-US" sz="2800"/>
              <a:t> </a:t>
            </a:r>
          </a:p>
        </c:rich>
      </c:tx>
      <c:layout>
        <c:manualLayout>
          <c:xMode val="edge"/>
          <c:yMode val="edge"/>
          <c:x val="0.21028905924286903"/>
          <c:y val="4.259259880323692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6900920021400919E-2"/>
          <c:y val="0.33101040113887448"/>
          <c:w val="0.95705290002074306"/>
          <c:h val="0.5625320155339771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'2026'!$A$22</c:f>
              <c:strCache>
                <c:ptCount val="1"/>
                <c:pt idx="0">
                  <c:v>FUNCIONÁRIOS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>
                    <a:solidFill>
                      <a:schemeClr val="tx1"/>
                    </a:solidFill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'2026'!$E$21:$K$21</c:f>
              <c:strCache>
                <c:ptCount val="7"/>
                <c:pt idx="0">
                  <c:v>Média Mensal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'2026'!$E$22:$K$22</c:f>
              <c:numCache>
                <c:formatCode>#,##0</c:formatCode>
                <c:ptCount val="7"/>
                <c:pt idx="0" formatCode="0">
                  <c:v>10877</c:v>
                </c:pt>
                <c:pt idx="1">
                  <c:v>11143</c:v>
                </c:pt>
                <c:pt idx="2">
                  <c:v>9386</c:v>
                </c:pt>
                <c:pt idx="3">
                  <c:v>10906</c:v>
                </c:pt>
                <c:pt idx="4">
                  <c:v>10973</c:v>
                </c:pt>
                <c:pt idx="5">
                  <c:v>11396</c:v>
                </c:pt>
                <c:pt idx="6">
                  <c:v>11096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55-4E48-ACCB-C789BF92ACC0}"/>
            </c:ext>
          </c:extLst>
        </c:ser>
        <c:ser>
          <c:idx val="1"/>
          <c:order val="1"/>
          <c:tx>
            <c:strRef>
              <c:f>'2026'!$A$23</c:f>
              <c:strCache>
                <c:ptCount val="1"/>
                <c:pt idx="0">
                  <c:v>MÉDICOS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>
                    <a:solidFill>
                      <a:schemeClr val="tx1"/>
                    </a:solidFill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'2026'!$E$21:$K$21</c:f>
              <c:strCache>
                <c:ptCount val="7"/>
                <c:pt idx="0">
                  <c:v>Média Mensal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'2026'!$E$23:$K$23</c:f>
              <c:numCache>
                <c:formatCode>General</c:formatCode>
                <c:ptCount val="7"/>
                <c:pt idx="0" formatCode="0">
                  <c:v>889</c:v>
                </c:pt>
                <c:pt idx="1">
                  <c:v>909</c:v>
                </c:pt>
                <c:pt idx="2">
                  <c:v>829</c:v>
                </c:pt>
                <c:pt idx="3">
                  <c:v>925</c:v>
                </c:pt>
                <c:pt idx="4">
                  <c:v>887</c:v>
                </c:pt>
                <c:pt idx="5">
                  <c:v>941</c:v>
                </c:pt>
                <c:pt idx="6">
                  <c:v>882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455-4E48-ACCB-C789BF92ACC0}"/>
            </c:ext>
          </c:extLst>
        </c:ser>
        <c:ser>
          <c:idx val="2"/>
          <c:order val="2"/>
          <c:tx>
            <c:strRef>
              <c:f>'2026'!$A$24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>
                    <a:solidFill>
                      <a:schemeClr val="tx1"/>
                    </a:solidFill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'2026'!$E$21:$K$21</c:f>
              <c:strCache>
                <c:ptCount val="7"/>
                <c:pt idx="0">
                  <c:v>Média Mensal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'2026'!$E$24:$K$24</c:f>
              <c:numCache>
                <c:formatCode>#,##0</c:formatCode>
                <c:ptCount val="7"/>
                <c:pt idx="0" formatCode="0">
                  <c:v>11766</c:v>
                </c:pt>
                <c:pt idx="1">
                  <c:v>12052</c:v>
                </c:pt>
                <c:pt idx="2">
                  <c:v>10215</c:v>
                </c:pt>
                <c:pt idx="3">
                  <c:v>11831</c:v>
                </c:pt>
                <c:pt idx="4">
                  <c:v>11860</c:v>
                </c:pt>
                <c:pt idx="5">
                  <c:v>12337</c:v>
                </c:pt>
                <c:pt idx="6">
                  <c:v>11978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455-4E48-ACCB-C789BF92ACC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5"/>
        <c:overlap val="100"/>
        <c:axId val="190232064"/>
        <c:axId val="32611072"/>
      </c:barChart>
      <c:catAx>
        <c:axId val="19023206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800">
                <a:solidFill>
                  <a:schemeClr val="tx1"/>
                </a:solidFill>
              </a:defRPr>
            </a:pPr>
            <a:endParaRPr lang="pt-BR"/>
          </a:p>
        </c:txPr>
        <c:crossAx val="32611072"/>
        <c:crosses val="autoZero"/>
        <c:auto val="1"/>
        <c:lblAlgn val="ctr"/>
        <c:lblOffset val="100"/>
        <c:noMultiLvlLbl val="0"/>
      </c:catAx>
      <c:valAx>
        <c:axId val="32611072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1902320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8820900493840265"/>
          <c:y val="0.18105383217466203"/>
          <c:w val="0.71403893651894168"/>
          <c:h val="6.6102809288831915E-2"/>
        </c:manualLayout>
      </c:layout>
      <c:overlay val="0"/>
      <c:txPr>
        <a:bodyPr/>
        <a:lstStyle/>
        <a:p>
          <a:pPr>
            <a:defRPr sz="1800">
              <a:solidFill>
                <a:schemeClr val="tx1"/>
              </a:solidFill>
            </a:defRPr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 sz="2800" b="1" i="0" baseline="0">
                <a:solidFill>
                  <a:schemeClr val="tx1"/>
                </a:solidFill>
                <a:effectLst/>
              </a:rPr>
              <a:t>KG DE ENXOVAL ENCAMINHADO PARA HIGIENIZAÇÃO - 2026 </a:t>
            </a:r>
            <a:endParaRPr lang="pt-BR" sz="2800" b="1">
              <a:solidFill>
                <a:schemeClr val="tx1"/>
              </a:solidFill>
              <a:effectLst/>
            </a:endParaRPr>
          </a:p>
        </c:rich>
      </c:tx>
      <c:layout>
        <c:manualLayout>
          <c:xMode val="edge"/>
          <c:yMode val="edge"/>
          <c:x val="0.21965625"/>
          <c:y val="3.5185190315717457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1.1458333333333333E-2"/>
          <c:y val="0.20774077103248342"/>
          <c:w val="0.9770833333333333"/>
          <c:h val="0.6869320045103535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'2026'!$H$16:$N$16</c:f>
              <c:strCache>
                <c:ptCount val="7"/>
                <c:pt idx="0">
                  <c:v>Média Mensal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'2026'!$H$17:$N$17</c:f>
              <c:numCache>
                <c:formatCode>#,##0</c:formatCode>
                <c:ptCount val="7"/>
                <c:pt idx="0">
                  <c:v>24327</c:v>
                </c:pt>
                <c:pt idx="1">
                  <c:v>25756</c:v>
                </c:pt>
                <c:pt idx="2">
                  <c:v>24492</c:v>
                </c:pt>
                <c:pt idx="3">
                  <c:v>27339</c:v>
                </c:pt>
                <c:pt idx="4">
                  <c:v>26085</c:v>
                </c:pt>
                <c:pt idx="5">
                  <c:v>29227</c:v>
                </c:pt>
                <c:pt idx="6">
                  <c:v>29376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AE-475E-BA57-444EEBB522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4292992"/>
        <c:axId val="213663040"/>
      </c:barChart>
      <c:catAx>
        <c:axId val="214292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13663040"/>
        <c:crosses val="autoZero"/>
        <c:auto val="1"/>
        <c:lblAlgn val="ctr"/>
        <c:lblOffset val="100"/>
        <c:noMultiLvlLbl val="0"/>
      </c:catAx>
      <c:valAx>
        <c:axId val="213663040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2142929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800" b="1">
                <a:solidFill>
                  <a:schemeClr val="tx1"/>
                </a:solidFill>
              </a:rPr>
              <a:t>Atendimentos</a:t>
            </a:r>
            <a:r>
              <a:rPr lang="en-US" sz="2800" b="1" baseline="0">
                <a:solidFill>
                  <a:schemeClr val="tx1"/>
                </a:solidFill>
              </a:rPr>
              <a:t> Núcleo Interno de Regulação</a:t>
            </a:r>
            <a:endParaRPr lang="en-US" sz="2800" b="1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69778625328084"/>
          <c:y val="3.703704243759732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972621391076116E-2"/>
          <c:y val="0.30016671043550752"/>
          <c:w val="0.89027526246719157"/>
          <c:h val="0.4631744624051417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F1C5E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'2026'!$A$3:$A$21</c:f>
              <c:strCache>
                <c:ptCount val="19"/>
                <c:pt idx="0">
                  <c:v>Rede Hebe Camargo- SMS</c:v>
                </c:pt>
                <c:pt idx="1">
                  <c:v>Oftalmologia- SMS</c:v>
                </c:pt>
                <c:pt idx="2">
                  <c:v>Cirurgia vascular </c:v>
                </c:pt>
                <c:pt idx="3">
                  <c:v>Hepatologista </c:v>
                </c:pt>
                <c:pt idx="4">
                  <c:v>Neurologista </c:v>
                </c:pt>
                <c:pt idx="5">
                  <c:v>Oncologia (HSFA)</c:v>
                </c:pt>
                <c:pt idx="6">
                  <c:v>Pacientes regulados (Óbito) </c:v>
                </c:pt>
                <c:pt idx="7">
                  <c:v>Cadeira Fixa- Hemodiálise (HSFA)</c:v>
                </c:pt>
                <c:pt idx="8">
                  <c:v>Transferências / AV - UTI (CROSS)</c:v>
                </c:pt>
                <c:pt idx="9">
                  <c:v>Exames em Autorização (Pendentes)</c:v>
                </c:pt>
                <c:pt idx="10">
                  <c:v>Exames realizados</c:v>
                </c:pt>
                <c:pt idx="11">
                  <c:v>Oftalmologia (Clínicas)</c:v>
                </c:pt>
                <c:pt idx="12">
                  <c:v>Solicitação de Ambulâncias (Particular)</c:v>
                </c:pt>
                <c:pt idx="13">
                  <c:v>Solicitação de Amb. Município(Basica/UTI) </c:v>
                </c:pt>
                <c:pt idx="14">
                  <c:v>Cross em Andamento</c:v>
                </c:pt>
                <c:pt idx="15">
                  <c:v>Exames/ Transferência Via NAC</c:v>
                </c:pt>
                <c:pt idx="16">
                  <c:v>Finalizados/ Cancelados Cross e outros</c:v>
                </c:pt>
                <c:pt idx="17">
                  <c:v>Transferências de Municípe</c:v>
                </c:pt>
                <c:pt idx="18">
                  <c:v>Transferências de Convênios </c:v>
                </c:pt>
              </c:strCache>
            </c:strRef>
          </c:cat>
          <c:val>
            <c:numRef>
              <c:f>'2026'!$G$3:$G$21</c:f>
              <c:numCache>
                <c:formatCode>General</c:formatCode>
                <c:ptCount val="19"/>
                <c:pt idx="0">
                  <c:v>24</c:v>
                </c:pt>
                <c:pt idx="1">
                  <c:v>3</c:v>
                </c:pt>
                <c:pt idx="2">
                  <c:v>5</c:v>
                </c:pt>
                <c:pt idx="3">
                  <c:v>0</c:v>
                </c:pt>
                <c:pt idx="4">
                  <c:v>3</c:v>
                </c:pt>
                <c:pt idx="5">
                  <c:v>0</c:v>
                </c:pt>
                <c:pt idx="6">
                  <c:v>0</c:v>
                </c:pt>
                <c:pt idx="7">
                  <c:v>1</c:v>
                </c:pt>
                <c:pt idx="8">
                  <c:v>0</c:v>
                </c:pt>
                <c:pt idx="9">
                  <c:v>7</c:v>
                </c:pt>
                <c:pt idx="10">
                  <c:v>21</c:v>
                </c:pt>
                <c:pt idx="11">
                  <c:v>66</c:v>
                </c:pt>
                <c:pt idx="12">
                  <c:v>13</c:v>
                </c:pt>
                <c:pt idx="13">
                  <c:v>70</c:v>
                </c:pt>
                <c:pt idx="14">
                  <c:v>4</c:v>
                </c:pt>
                <c:pt idx="15">
                  <c:v>0</c:v>
                </c:pt>
                <c:pt idx="16">
                  <c:v>7</c:v>
                </c:pt>
                <c:pt idx="17">
                  <c:v>3</c:v>
                </c:pt>
                <c:pt idx="18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E8-4A9A-AE97-6C5BA786C1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71057328"/>
        <c:axId val="1284235392"/>
      </c:barChart>
      <c:catAx>
        <c:axId val="1271057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84235392"/>
        <c:crosses val="autoZero"/>
        <c:auto val="1"/>
        <c:lblAlgn val="ctr"/>
        <c:lblOffset val="100"/>
        <c:noMultiLvlLbl val="0"/>
      </c:catAx>
      <c:valAx>
        <c:axId val="12842353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71057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800" b="1" i="0" u="none" strike="noStrike" kern="1200" spc="0" baseline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N° Total de Atendimentos Núcleo Interno de Regulação</a:t>
            </a:r>
          </a:p>
        </c:rich>
      </c:tx>
      <c:layout>
        <c:manualLayout>
          <c:xMode val="edge"/>
          <c:yMode val="edge"/>
          <c:x val="0.21484629265091865"/>
          <c:y val="3.88888888888888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1.6666666666666666E-2"/>
          <c:y val="0.33777150772820064"/>
          <c:w val="0.95729166666666665"/>
          <c:h val="0.5975958005249343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F1C5E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'2026'!$A$46:$F$46</c:f>
              <c:strCache>
                <c:ptCount val="6"/>
                <c:pt idx="0">
                  <c:v>Janeiro</c:v>
                </c:pt>
                <c:pt idx="1">
                  <c:v>Fevereiro</c:v>
                </c:pt>
                <c:pt idx="2">
                  <c:v>Março</c:v>
                </c:pt>
                <c:pt idx="3">
                  <c:v>Abril</c:v>
                </c:pt>
                <c:pt idx="4">
                  <c:v>Maio</c:v>
                </c:pt>
                <c:pt idx="5">
                  <c:v>Junho</c:v>
                </c:pt>
              </c:strCache>
            </c:strRef>
          </c:cat>
          <c:val>
            <c:numRef>
              <c:f>'2026'!$A$47:$F$47</c:f>
              <c:numCache>
                <c:formatCode>General</c:formatCode>
                <c:ptCount val="6"/>
                <c:pt idx="0">
                  <c:v>293</c:v>
                </c:pt>
                <c:pt idx="1">
                  <c:v>330</c:v>
                </c:pt>
                <c:pt idx="2">
                  <c:v>433</c:v>
                </c:pt>
                <c:pt idx="3">
                  <c:v>279</c:v>
                </c:pt>
                <c:pt idx="4">
                  <c:v>316</c:v>
                </c:pt>
                <c:pt idx="5">
                  <c:v>224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FC-431C-84F4-AC0E009B9E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11128111"/>
        <c:axId val="1211127631"/>
      </c:barChart>
      <c:catAx>
        <c:axId val="12111281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11127631"/>
        <c:crosses val="autoZero"/>
        <c:auto val="1"/>
        <c:lblAlgn val="ctr"/>
        <c:lblOffset val="100"/>
        <c:noMultiLvlLbl val="0"/>
      </c:catAx>
      <c:valAx>
        <c:axId val="1211127631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111281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 sz="2800" b="1">
                <a:solidFill>
                  <a:schemeClr val="tx1"/>
                </a:solidFill>
              </a:rPr>
              <a:t>MEIO</a:t>
            </a:r>
            <a:r>
              <a:rPr lang="pt-BR" sz="2800" b="1" baseline="0">
                <a:solidFill>
                  <a:schemeClr val="tx1"/>
                </a:solidFill>
              </a:rPr>
              <a:t> DE ENCAMINHAMENTO DE PACIENTE - JUNHO</a:t>
            </a:r>
            <a:r>
              <a:rPr lang="pt-BR" sz="2800" b="1">
                <a:solidFill>
                  <a:schemeClr val="tx1"/>
                </a:solidFill>
              </a:rPr>
              <a:t>/2026</a:t>
            </a:r>
          </a:p>
        </c:rich>
      </c:tx>
      <c:layout>
        <c:manualLayout>
          <c:xMode val="edge"/>
          <c:yMode val="edge"/>
          <c:x val="0.23435269028871392"/>
          <c:y val="4.057786526684164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26549942585301839"/>
          <c:y val="0.2597279090113736"/>
          <c:w val="0.71227829724409453"/>
          <c:h val="0.6917114781983924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JAN!$D$34:$D$46</c:f>
              <c:strCache>
                <c:ptCount val="13"/>
                <c:pt idx="0">
                  <c:v>AMBULÂNCIA DA CIDADE DE ORIGEM</c:v>
                </c:pt>
                <c:pt idx="1">
                  <c:v>AMBULÂNCIA DE JACAREÍ</c:v>
                </c:pt>
                <c:pt idx="2">
                  <c:v>CORPO DE BOMBEIROS</c:v>
                </c:pt>
                <c:pt idx="3">
                  <c:v>ECOPISTAS</c:v>
                </c:pt>
                <c:pt idx="4">
                  <c:v>FUNERÁRIA/SVO</c:v>
                </c:pt>
                <c:pt idx="5">
                  <c:v>MEIOS PRÓPRIOS</c:v>
                </c:pt>
                <c:pt idx="6">
                  <c:v>NÃO ESPECIFICADO</c:v>
                </c:pt>
                <c:pt idx="7">
                  <c:v>NOVA DUTRA</c:v>
                </c:pt>
                <c:pt idx="8">
                  <c:v>POLÍCIA MILITAR/GUARDA</c:v>
                </c:pt>
                <c:pt idx="9">
                  <c:v>ROTA DAS BANDEIRAS</c:v>
                </c:pt>
                <c:pt idx="10">
                  <c:v>SAMU</c:v>
                </c:pt>
                <c:pt idx="11">
                  <c:v>FUNCIONÁRIOS</c:v>
                </c:pt>
                <c:pt idx="12">
                  <c:v>TOTAL</c:v>
                </c:pt>
              </c:strCache>
            </c:strRef>
          </c:cat>
          <c:val>
            <c:numRef>
              <c:f>JAN!$E$34:$E$46</c:f>
              <c:numCache>
                <c:formatCode>0</c:formatCode>
                <c:ptCount val="13"/>
                <c:pt idx="0">
                  <c:v>428</c:v>
                </c:pt>
                <c:pt idx="1">
                  <c:v>106</c:v>
                </c:pt>
                <c:pt idx="2">
                  <c:v>62</c:v>
                </c:pt>
                <c:pt idx="3">
                  <c:v>9</c:v>
                </c:pt>
                <c:pt idx="4">
                  <c:v>0</c:v>
                </c:pt>
                <c:pt idx="5">
                  <c:v>498</c:v>
                </c:pt>
                <c:pt idx="6">
                  <c:v>29</c:v>
                </c:pt>
                <c:pt idx="7">
                  <c:v>11</c:v>
                </c:pt>
                <c:pt idx="8">
                  <c:v>12</c:v>
                </c:pt>
                <c:pt idx="9">
                  <c:v>2</c:v>
                </c:pt>
                <c:pt idx="10">
                  <c:v>325</c:v>
                </c:pt>
                <c:pt idx="11">
                  <c:v>25</c:v>
                </c:pt>
                <c:pt idx="12">
                  <c:v>1507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87-4A25-80B1-9A2E746DA1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49290719"/>
        <c:axId val="700501695"/>
      </c:barChart>
      <c:catAx>
        <c:axId val="44929071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00501695"/>
        <c:crosses val="autoZero"/>
        <c:auto val="1"/>
        <c:lblAlgn val="r"/>
        <c:lblOffset val="100"/>
        <c:noMultiLvlLbl val="0"/>
      </c:catAx>
      <c:valAx>
        <c:axId val="700501695"/>
        <c:scaling>
          <c:orientation val="minMax"/>
        </c:scaling>
        <c:delete val="1"/>
        <c:axPos val="b"/>
        <c:numFmt formatCode="0" sourceLinked="1"/>
        <c:majorTickMark val="none"/>
        <c:minorTickMark val="none"/>
        <c:tickLblPos val="nextTo"/>
        <c:crossAx val="4492907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 sz="2800" b="1"/>
            </a:pPr>
            <a:r>
              <a:rPr lang="pt-BR" sz="2800" b="1" dirty="0"/>
              <a:t>Nº DE</a:t>
            </a:r>
            <a:r>
              <a:rPr lang="pt-BR" sz="2800" b="1" baseline="0" dirty="0"/>
              <a:t> INTERNAÇÕES EXTERNAS POR SETOR - 2026</a:t>
            </a:r>
            <a:r>
              <a:rPr lang="pt-BR" sz="2800" b="1" dirty="0"/>
              <a:t> </a:t>
            </a:r>
          </a:p>
        </c:rich>
      </c:tx>
      <c:layout>
        <c:manualLayout>
          <c:xMode val="edge"/>
          <c:yMode val="edge"/>
          <c:x val="0.24995901686793565"/>
          <c:y val="2.3301961309570227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2614415088906972E-2"/>
          <c:y val="0.34862012329245096"/>
          <c:w val="0.96433410422450938"/>
          <c:h val="0.5406766008860249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C7A9-4138-B0AF-D52C4C36F5E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800">
                    <a:solidFill>
                      <a:schemeClr val="tx1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Atendimentos!$A$10:$A$16</c:f>
              <c:strCache>
                <c:ptCount val="7"/>
                <c:pt idx="0">
                  <c:v>Média Mensal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Atendimentos!$B$10:$B$16</c:f>
              <c:numCache>
                <c:formatCode>General</c:formatCode>
                <c:ptCount val="7"/>
                <c:pt idx="0" formatCode="0">
                  <c:v>667</c:v>
                </c:pt>
                <c:pt idx="1">
                  <c:v>646</c:v>
                </c:pt>
                <c:pt idx="2">
                  <c:v>636</c:v>
                </c:pt>
                <c:pt idx="3">
                  <c:v>748</c:v>
                </c:pt>
                <c:pt idx="4">
                  <c:v>704</c:v>
                </c:pt>
                <c:pt idx="5">
                  <c:v>743</c:v>
                </c:pt>
                <c:pt idx="6">
                  <c:v>758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A9-4138-B0AF-D52C4C36F5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3018368"/>
        <c:axId val="148725056"/>
      </c:barChart>
      <c:catAx>
        <c:axId val="153018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 sz="1800">
                <a:solidFill>
                  <a:schemeClr val="tx1"/>
                </a:solidFill>
              </a:defRPr>
            </a:pPr>
            <a:endParaRPr lang="pt-BR"/>
          </a:p>
        </c:txPr>
        <c:crossAx val="148725056"/>
        <c:crosses val="autoZero"/>
        <c:auto val="1"/>
        <c:lblAlgn val="ctr"/>
        <c:lblOffset val="100"/>
        <c:noMultiLvlLbl val="0"/>
      </c:catAx>
      <c:valAx>
        <c:axId val="148725056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15301836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 sz="2800" b="1">
                <a:solidFill>
                  <a:schemeClr val="tx1"/>
                </a:solidFill>
              </a:rPr>
              <a:t>Nº DE INTERNAÇÕES POR SETOR -</a:t>
            </a:r>
            <a:r>
              <a:rPr lang="pt-BR" sz="2800" b="1" baseline="0">
                <a:solidFill>
                  <a:schemeClr val="tx1"/>
                </a:solidFill>
              </a:rPr>
              <a:t> 2026</a:t>
            </a:r>
            <a:r>
              <a:rPr lang="pt-BR" sz="2800" b="1">
                <a:solidFill>
                  <a:schemeClr val="tx1"/>
                </a:solidFill>
              </a:rPr>
              <a:t> </a:t>
            </a:r>
          </a:p>
        </c:rich>
      </c:tx>
      <c:layout>
        <c:manualLayout>
          <c:xMode val="edge"/>
          <c:yMode val="edge"/>
          <c:x val="0.30942293548932071"/>
          <c:y val="2.1225735315232558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2.5285709805635385E-2"/>
          <c:y val="0.35007679705021533"/>
          <c:w val="0.96246470673331286"/>
          <c:h val="0.5360347500384783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233-42BE-9CCC-DA0F57E216F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Atendimentos!$A$30:$A$36</c:f>
              <c:strCache>
                <c:ptCount val="7"/>
                <c:pt idx="0">
                  <c:v>Média Mensal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Atendimentos!$B$30:$B$36</c:f>
              <c:numCache>
                <c:formatCode>General</c:formatCode>
                <c:ptCount val="7"/>
                <c:pt idx="0" formatCode="0">
                  <c:v>576</c:v>
                </c:pt>
                <c:pt idx="1">
                  <c:v>632</c:v>
                </c:pt>
                <c:pt idx="2">
                  <c:v>643</c:v>
                </c:pt>
                <c:pt idx="3">
                  <c:v>690</c:v>
                </c:pt>
                <c:pt idx="4">
                  <c:v>639</c:v>
                </c:pt>
                <c:pt idx="5">
                  <c:v>688</c:v>
                </c:pt>
                <c:pt idx="6">
                  <c:v>650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33-42BE-9CCC-DA0F57E216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3019904"/>
        <c:axId val="173607744"/>
      </c:barChart>
      <c:catAx>
        <c:axId val="153019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3607744"/>
        <c:crosses val="autoZero"/>
        <c:auto val="1"/>
        <c:lblAlgn val="ctr"/>
        <c:lblOffset val="100"/>
        <c:noMultiLvlLbl val="0"/>
      </c:catAx>
      <c:valAx>
        <c:axId val="173607744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1530199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 sz="2800" b="1">
                <a:solidFill>
                  <a:schemeClr val="tx1"/>
                </a:solidFill>
              </a:rPr>
              <a:t>Nº  DE INTERNAÇÕES GERAIS POR SETOR - 2026 </a:t>
            </a:r>
          </a:p>
        </c:rich>
      </c:tx>
      <c:layout>
        <c:manualLayout>
          <c:xMode val="edge"/>
          <c:yMode val="edge"/>
          <c:x val="0.25338024934383202"/>
          <c:y val="2.6534558180227472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2.5000000000000001E-2"/>
          <c:y val="0.2262592592592593"/>
          <c:w val="0.9447916666666667"/>
          <c:h val="0.6678180227471566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E70-4E0D-9C91-3C15BCA4A95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Atendimentos!$A$52:$A$58</c:f>
              <c:strCache>
                <c:ptCount val="7"/>
                <c:pt idx="0">
                  <c:v>Média Mensal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Atendimentos!$B$52:$B$58</c:f>
              <c:numCache>
                <c:formatCode>General</c:formatCode>
                <c:ptCount val="7"/>
                <c:pt idx="0" formatCode="0">
                  <c:v>1243</c:v>
                </c:pt>
                <c:pt idx="1">
                  <c:v>1278</c:v>
                </c:pt>
                <c:pt idx="2">
                  <c:v>1279</c:v>
                </c:pt>
                <c:pt idx="3">
                  <c:v>1438</c:v>
                </c:pt>
                <c:pt idx="4">
                  <c:v>1343</c:v>
                </c:pt>
                <c:pt idx="5">
                  <c:v>1431</c:v>
                </c:pt>
                <c:pt idx="6">
                  <c:v>1408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70-4E0D-9C91-3C15BCA4A9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3019392"/>
        <c:axId val="173606016"/>
      </c:barChart>
      <c:catAx>
        <c:axId val="153019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3606016"/>
        <c:crosses val="autoZero"/>
        <c:auto val="1"/>
        <c:lblAlgn val="ctr"/>
        <c:lblOffset val="100"/>
        <c:noMultiLvlLbl val="0"/>
      </c:catAx>
      <c:valAx>
        <c:axId val="173606016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153019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 sz="2800" b="1">
                <a:solidFill>
                  <a:schemeClr val="tx1"/>
                </a:solidFill>
              </a:rPr>
              <a:t>TAXA</a:t>
            </a:r>
            <a:r>
              <a:rPr lang="pt-BR" sz="2800" b="1" baseline="0">
                <a:solidFill>
                  <a:schemeClr val="tx1"/>
                </a:solidFill>
              </a:rPr>
              <a:t> DE OCUPAÇÃO - 2026</a:t>
            </a:r>
            <a:endParaRPr lang="pt-BR" sz="2800" b="1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36115069304519654"/>
          <c:y val="2.4931946809027931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3.9134063691500652E-2"/>
          <c:y val="0.23203487875160864"/>
          <c:w val="0.92945791451668058"/>
          <c:h val="0.6588846072183951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46F-4FFF-98D6-E28BEF7DEB8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'Taxa de Ocupacao'!$W$6:$W$12</c:f>
              <c:strCache>
                <c:ptCount val="7"/>
                <c:pt idx="0">
                  <c:v>Média Mensal em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'Taxa de Ocupacao'!$X$6:$X$12</c:f>
              <c:numCache>
                <c:formatCode>0.00%</c:formatCode>
                <c:ptCount val="7"/>
                <c:pt idx="0">
                  <c:v>0.72840000000000005</c:v>
                </c:pt>
                <c:pt idx="1">
                  <c:v>0.57003395585738537</c:v>
                </c:pt>
                <c:pt idx="2">
                  <c:v>0.73400525854513587</c:v>
                </c:pt>
                <c:pt idx="3">
                  <c:v>0.82494623655913979</c:v>
                </c:pt>
                <c:pt idx="4">
                  <c:v>0.74670781893004112</c:v>
                </c:pt>
                <c:pt idx="5">
                  <c:v>0.78553274682306939</c:v>
                </c:pt>
                <c:pt idx="6">
                  <c:v>0.81925465838509315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6F-4FFF-98D6-E28BEF7DEB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5864064"/>
        <c:axId val="174891584"/>
      </c:barChart>
      <c:catAx>
        <c:axId val="195864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4891584"/>
        <c:crosses val="autoZero"/>
        <c:auto val="1"/>
        <c:lblAlgn val="ctr"/>
        <c:lblOffset val="100"/>
        <c:noMultiLvlLbl val="0"/>
      </c:catAx>
      <c:valAx>
        <c:axId val="174891584"/>
        <c:scaling>
          <c:orientation val="minMax"/>
        </c:scaling>
        <c:delete val="1"/>
        <c:axPos val="l"/>
        <c:numFmt formatCode="0.00%" sourceLinked="1"/>
        <c:majorTickMark val="none"/>
        <c:minorTickMark val="none"/>
        <c:tickLblPos val="nextTo"/>
        <c:crossAx val="1958640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t-BR" sz="2800" b="1">
                <a:solidFill>
                  <a:sysClr val="windowText" lastClr="000000"/>
                </a:solidFill>
              </a:rPr>
              <a:t>MÉDIA DE PERMANÊNCIA</a:t>
            </a:r>
            <a:r>
              <a:rPr lang="pt-BR" sz="2800" b="1" baseline="0">
                <a:solidFill>
                  <a:sysClr val="windowText" lastClr="000000"/>
                </a:solidFill>
              </a:rPr>
              <a:t> - </a:t>
            </a:r>
            <a:r>
              <a:rPr lang="pt-BR" sz="2800" b="1">
                <a:solidFill>
                  <a:sysClr val="windowText" lastClr="000000"/>
                </a:solidFill>
              </a:rPr>
              <a:t>2026</a:t>
            </a:r>
          </a:p>
        </c:rich>
      </c:tx>
      <c:layout>
        <c:manualLayout>
          <c:xMode val="edge"/>
          <c:yMode val="edge"/>
          <c:x val="0.33854696124087075"/>
          <c:y val="2.4696292444789353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1.6838169016536817E-2"/>
          <c:y val="0.205907843787798"/>
          <c:w val="0.95696159914389456"/>
          <c:h val="0.6799652187648742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438-4689-A35F-01285A516A5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'Média de Permanencia'!$O$20:$O$26</c:f>
              <c:strCache>
                <c:ptCount val="7"/>
                <c:pt idx="0">
                  <c:v>Média Mensal em 2025</c:v>
                </c:pt>
                <c:pt idx="1">
                  <c:v>Jan</c:v>
                </c:pt>
                <c:pt idx="2">
                  <c:v>Fev</c:v>
                </c:pt>
                <c:pt idx="3">
                  <c:v>Mar</c:v>
                </c:pt>
                <c:pt idx="4">
                  <c:v>Abr</c:v>
                </c:pt>
                <c:pt idx="5">
                  <c:v>Mai</c:v>
                </c:pt>
                <c:pt idx="6">
                  <c:v>Jun</c:v>
                </c:pt>
              </c:strCache>
            </c:strRef>
          </c:cat>
          <c:val>
            <c:numRef>
              <c:f>'Média de Permanencia'!$P$20:$P$26</c:f>
              <c:numCache>
                <c:formatCode>0.00</c:formatCode>
                <c:ptCount val="7"/>
                <c:pt idx="0">
                  <c:v>4.6900000000000004</c:v>
                </c:pt>
                <c:pt idx="1">
                  <c:v>5.3267776096822992</c:v>
                </c:pt>
                <c:pt idx="2">
                  <c:v>5.3467492260061915</c:v>
                </c:pt>
                <c:pt idx="3">
                  <c:v>5.080794701986755</c:v>
                </c:pt>
                <c:pt idx="4">
                  <c:v>4.9630642954856361</c:v>
                </c:pt>
                <c:pt idx="5">
                  <c:v>5.3501997336884157</c:v>
                </c:pt>
                <c:pt idx="6">
                  <c:v>5.3690637720488468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38-4689-A35F-01285A516A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5856384"/>
        <c:axId val="174873344"/>
      </c:barChart>
      <c:catAx>
        <c:axId val="195856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4873344"/>
        <c:crosses val="autoZero"/>
        <c:auto val="1"/>
        <c:lblAlgn val="ctr"/>
        <c:lblOffset val="100"/>
        <c:noMultiLvlLbl val="0"/>
      </c:catAx>
      <c:valAx>
        <c:axId val="174873344"/>
        <c:scaling>
          <c:orientation val="minMax"/>
        </c:scaling>
        <c:delete val="1"/>
        <c:axPos val="l"/>
        <c:numFmt formatCode="0.00" sourceLinked="1"/>
        <c:majorTickMark val="none"/>
        <c:minorTickMark val="none"/>
        <c:tickLblPos val="nextTo"/>
        <c:crossAx val="195856384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8135"/>
          </a:xfrm>
          <a:prstGeom prst="rect">
            <a:avLst/>
          </a:prstGeom>
        </p:spPr>
        <p:txBody>
          <a:bodyPr vert="horz" lIns="91412" tIns="45706" rIns="91412" bIns="45706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5" y="1"/>
            <a:ext cx="2945659" cy="498135"/>
          </a:xfrm>
          <a:prstGeom prst="rect">
            <a:avLst/>
          </a:prstGeom>
        </p:spPr>
        <p:txBody>
          <a:bodyPr vert="horz" lIns="91412" tIns="45706" rIns="91412" bIns="45706" rtlCol="0"/>
          <a:lstStyle>
            <a:lvl1pPr algn="r">
              <a:defRPr sz="1200"/>
            </a:lvl1pPr>
          </a:lstStyle>
          <a:p>
            <a:fld id="{27C2378B-CFB9-4CF3-88B1-54C7DE7A96A4}" type="datetimeFigureOut">
              <a:rPr lang="pt-BR" smtClean="0"/>
              <a:pPr/>
              <a:t>20/07/2026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2" y="9430092"/>
            <a:ext cx="2945659" cy="498134"/>
          </a:xfrm>
          <a:prstGeom prst="rect">
            <a:avLst/>
          </a:prstGeom>
        </p:spPr>
        <p:txBody>
          <a:bodyPr vert="horz" lIns="91412" tIns="45706" rIns="91412" bIns="45706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5" y="9430092"/>
            <a:ext cx="2945659" cy="498134"/>
          </a:xfrm>
          <a:prstGeom prst="rect">
            <a:avLst/>
          </a:prstGeom>
        </p:spPr>
        <p:txBody>
          <a:bodyPr vert="horz" lIns="91412" tIns="45706" rIns="91412" bIns="45706" rtlCol="0" anchor="b"/>
          <a:lstStyle>
            <a:lvl1pPr algn="r">
              <a:defRPr sz="1200"/>
            </a:lvl1pPr>
          </a:lstStyle>
          <a:p>
            <a:fld id="{3944D283-2A2C-45CB-9BDC-BC5A926C526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40721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6400" cy="498476"/>
          </a:xfrm>
          <a:prstGeom prst="rect">
            <a:avLst/>
          </a:prstGeom>
        </p:spPr>
        <p:txBody>
          <a:bodyPr vert="horz" lIns="91412" tIns="45706" rIns="91412" bIns="45706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91" y="1"/>
            <a:ext cx="2946400" cy="498476"/>
          </a:xfrm>
          <a:prstGeom prst="rect">
            <a:avLst/>
          </a:prstGeom>
        </p:spPr>
        <p:txBody>
          <a:bodyPr vert="horz" lIns="91412" tIns="45706" rIns="91412" bIns="45706" rtlCol="0"/>
          <a:lstStyle>
            <a:lvl1pPr algn="r">
              <a:defRPr sz="1200"/>
            </a:lvl1pPr>
          </a:lstStyle>
          <a:p>
            <a:fld id="{12E147AB-1029-455D-8E42-D96174138D44}" type="datetimeFigureOut">
              <a:rPr lang="pt-BR" smtClean="0"/>
              <a:pPr/>
              <a:t>20/07/2026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2" tIns="45706" rIns="91412" bIns="45706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2" y="4778376"/>
            <a:ext cx="5438775" cy="3908426"/>
          </a:xfrm>
          <a:prstGeom prst="rect">
            <a:avLst/>
          </a:prstGeom>
        </p:spPr>
        <p:txBody>
          <a:bodyPr vert="horz" lIns="91412" tIns="45706" rIns="91412" bIns="45706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2" y="9429753"/>
            <a:ext cx="2946400" cy="498476"/>
          </a:xfrm>
          <a:prstGeom prst="rect">
            <a:avLst/>
          </a:prstGeom>
        </p:spPr>
        <p:txBody>
          <a:bodyPr vert="horz" lIns="91412" tIns="45706" rIns="91412" bIns="45706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91" y="9429753"/>
            <a:ext cx="2946400" cy="498476"/>
          </a:xfrm>
          <a:prstGeom prst="rect">
            <a:avLst/>
          </a:prstGeom>
        </p:spPr>
        <p:txBody>
          <a:bodyPr vert="horz" lIns="91412" tIns="45706" rIns="91412" bIns="45706" rtlCol="0" anchor="b"/>
          <a:lstStyle>
            <a:lvl1pPr algn="r">
              <a:defRPr sz="1200"/>
            </a:lvl1pPr>
          </a:lstStyle>
          <a:p>
            <a:fld id="{4F199D1C-BF17-4A49-9487-C7F91FEF60E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6308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199D1C-BF17-4A49-9487-C7F91FEF60E1}" type="slidenum">
              <a:rPr lang="pt-BR" smtClean="0"/>
              <a:pPr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11165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99D1C-BF17-4A49-9487-C7F91FEF60E1}" type="slidenum">
              <a:rPr lang="pt-BR" smtClean="0"/>
              <a:pPr/>
              <a:t>13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958115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199D1C-BF17-4A49-9487-C7F91FEF60E1}" type="slidenum">
              <a:rPr lang="pt-BR" smtClean="0"/>
              <a:pPr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27026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99D1C-BF17-4A49-9487-C7F91FEF60E1}" type="slidenum">
              <a:rPr lang="pt-BR" smtClean="0"/>
              <a:pPr/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68926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99D1C-BF17-4A49-9487-C7F91FEF60E1}" type="slidenum">
              <a:rPr lang="pt-BR" smtClean="0"/>
              <a:pPr/>
              <a:t>34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29371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99D1C-BF17-4A49-9487-C7F91FEF60E1}" type="slidenum">
              <a:rPr lang="pt-BR" smtClean="0"/>
              <a:pPr/>
              <a:t>39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42575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99D1C-BF17-4A49-9487-C7F91FEF60E1}" type="slidenum">
              <a:rPr lang="pt-BR" smtClean="0"/>
              <a:pPr/>
              <a:t>40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0748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AC029-7DD7-444C-BA8E-D021893068DA}" type="datetimeFigureOut">
              <a:rPr lang="pt-BR" smtClean="0"/>
              <a:pPr/>
              <a:t>20/07/2026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C6CC7-E659-4A07-A73E-1E6E5B82913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9868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AC029-7DD7-444C-BA8E-D021893068DA}" type="datetimeFigureOut">
              <a:rPr lang="pt-BR" smtClean="0"/>
              <a:pPr/>
              <a:t>20/07/2026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C6CC7-E659-4A07-A73E-1E6E5B82913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7068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AC029-7DD7-444C-BA8E-D021893068DA}" type="datetimeFigureOut">
              <a:rPr lang="pt-BR" smtClean="0"/>
              <a:pPr/>
              <a:t>20/07/2026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C6CC7-E659-4A07-A73E-1E6E5B82913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747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AC029-7DD7-444C-BA8E-D021893068DA}" type="datetimeFigureOut">
              <a:rPr lang="pt-BR" smtClean="0"/>
              <a:pPr/>
              <a:t>20/07/2026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C6CC7-E659-4A07-A73E-1E6E5B82913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3182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AC029-7DD7-444C-BA8E-D021893068DA}" type="datetimeFigureOut">
              <a:rPr lang="pt-BR" smtClean="0"/>
              <a:pPr/>
              <a:t>20/07/2026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C6CC7-E659-4A07-A73E-1E6E5B82913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8705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AC029-7DD7-444C-BA8E-D021893068DA}" type="datetimeFigureOut">
              <a:rPr lang="pt-BR" smtClean="0"/>
              <a:pPr/>
              <a:t>20/07/2026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C6CC7-E659-4A07-A73E-1E6E5B82913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9264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AC029-7DD7-444C-BA8E-D021893068DA}" type="datetimeFigureOut">
              <a:rPr lang="pt-BR" smtClean="0"/>
              <a:pPr/>
              <a:t>20/07/2026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C6CC7-E659-4A07-A73E-1E6E5B82913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3749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AC029-7DD7-444C-BA8E-D021893068DA}" type="datetimeFigureOut">
              <a:rPr lang="pt-BR" smtClean="0"/>
              <a:pPr/>
              <a:t>20/07/2026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C6CC7-E659-4A07-A73E-1E6E5B82913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9635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AC029-7DD7-444C-BA8E-D021893068DA}" type="datetimeFigureOut">
              <a:rPr lang="pt-BR" smtClean="0"/>
              <a:pPr/>
              <a:t>20/07/2026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C6CC7-E659-4A07-A73E-1E6E5B82913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8759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AC029-7DD7-444C-BA8E-D021893068DA}" type="datetimeFigureOut">
              <a:rPr lang="pt-BR" smtClean="0"/>
              <a:pPr/>
              <a:t>20/07/2026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C6CC7-E659-4A07-A73E-1E6E5B82913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4829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AC029-7DD7-444C-BA8E-D021893068DA}" type="datetimeFigureOut">
              <a:rPr lang="pt-BR" smtClean="0"/>
              <a:pPr/>
              <a:t>20/07/2026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C6CC7-E659-4A07-A73E-1E6E5B82913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4529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7AC029-7DD7-444C-BA8E-D021893068DA}" type="datetimeFigureOut">
              <a:rPr lang="pt-BR" smtClean="0"/>
              <a:pPr/>
              <a:t>20/07/2026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C6CC7-E659-4A07-A73E-1E6E5B82913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4254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36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92445" y="3214117"/>
            <a:ext cx="120071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/>
              <a:t>ESTATÍSTICAS  DE ATENDIMENTOS HOSPITALARES </a:t>
            </a:r>
          </a:p>
          <a:p>
            <a:pPr algn="ctr"/>
            <a:r>
              <a:rPr lang="pt-BR" sz="4400" b="1" dirty="0"/>
              <a:t>JUNHO/2026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768" y="1263201"/>
            <a:ext cx="4094033" cy="1481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9062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3064789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A5DB6570-2E1A-5667-4248-238EFB09F4A9}"/>
              </a:ext>
            </a:extLst>
          </p:cNvPr>
          <p:cNvSpPr txBox="1"/>
          <p:nvPr/>
        </p:nvSpPr>
        <p:spPr>
          <a:xfrm>
            <a:off x="3172948" y="612180"/>
            <a:ext cx="6962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i="1" dirty="0"/>
              <a:t>Refere-se ao somatório de internações externas e internas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CC107051-0B7D-4F85-8CE7-FD03A66D12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64" y="170283"/>
            <a:ext cx="2252143" cy="811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1138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893244" y="314287"/>
            <a:ext cx="8811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/>
              <a:t>DESCRIÇÃO DAS INTERNAÇÕES GERAIS POR SETOR - 2026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3237767" y="796846"/>
            <a:ext cx="7148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i="1" dirty="0"/>
              <a:t>Refere-se ao somatório de internações externas e internas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C78766B5-23A9-4231-B022-3CC89CD534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64" y="170283"/>
            <a:ext cx="2241093" cy="811229"/>
          </a:xfrm>
          <a:prstGeom prst="rect">
            <a:avLst/>
          </a:prstGeom>
        </p:spPr>
      </p:pic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6FC1C506-52E5-61FE-F7A1-C2B5AD4034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2613895"/>
              </p:ext>
            </p:extLst>
          </p:nvPr>
        </p:nvGraphicFramePr>
        <p:xfrm>
          <a:off x="180664" y="1464071"/>
          <a:ext cx="11736035" cy="50796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31351">
                  <a:extLst>
                    <a:ext uri="{9D8B030D-6E8A-4147-A177-3AD203B41FA5}">
                      <a16:colId xmlns:a16="http://schemas.microsoft.com/office/drawing/2014/main" val="3725525715"/>
                    </a:ext>
                  </a:extLst>
                </a:gridCol>
                <a:gridCol w="1334114">
                  <a:extLst>
                    <a:ext uri="{9D8B030D-6E8A-4147-A177-3AD203B41FA5}">
                      <a16:colId xmlns:a16="http://schemas.microsoft.com/office/drawing/2014/main" val="3470985135"/>
                    </a:ext>
                  </a:extLst>
                </a:gridCol>
                <a:gridCol w="1334114">
                  <a:extLst>
                    <a:ext uri="{9D8B030D-6E8A-4147-A177-3AD203B41FA5}">
                      <a16:colId xmlns:a16="http://schemas.microsoft.com/office/drawing/2014/main" val="3241135749"/>
                    </a:ext>
                  </a:extLst>
                </a:gridCol>
                <a:gridCol w="1334114">
                  <a:extLst>
                    <a:ext uri="{9D8B030D-6E8A-4147-A177-3AD203B41FA5}">
                      <a16:colId xmlns:a16="http://schemas.microsoft.com/office/drawing/2014/main" val="2943115472"/>
                    </a:ext>
                  </a:extLst>
                </a:gridCol>
                <a:gridCol w="1334114">
                  <a:extLst>
                    <a:ext uri="{9D8B030D-6E8A-4147-A177-3AD203B41FA5}">
                      <a16:colId xmlns:a16="http://schemas.microsoft.com/office/drawing/2014/main" val="763662277"/>
                    </a:ext>
                  </a:extLst>
                </a:gridCol>
                <a:gridCol w="1334114">
                  <a:extLst>
                    <a:ext uri="{9D8B030D-6E8A-4147-A177-3AD203B41FA5}">
                      <a16:colId xmlns:a16="http://schemas.microsoft.com/office/drawing/2014/main" val="2902323091"/>
                    </a:ext>
                  </a:extLst>
                </a:gridCol>
                <a:gridCol w="1334114">
                  <a:extLst>
                    <a:ext uri="{9D8B030D-6E8A-4147-A177-3AD203B41FA5}">
                      <a16:colId xmlns:a16="http://schemas.microsoft.com/office/drawing/2014/main" val="1649278355"/>
                    </a:ext>
                  </a:extLst>
                </a:gridCol>
              </a:tblGrid>
              <a:tr h="50796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INTERNAÇÕES GERAIS</a:t>
                      </a:r>
                      <a:endParaRPr lang="pt-BR" sz="1800" b="1" i="0" u="none" strike="noStrike" dirty="0">
                        <a:solidFill>
                          <a:srgbClr val="FF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Jan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 err="1">
                          <a:effectLst/>
                        </a:rPr>
                        <a:t>Fev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Mar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 err="1">
                          <a:effectLst/>
                        </a:rPr>
                        <a:t>Abr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Mai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 err="1">
                          <a:effectLst/>
                        </a:rPr>
                        <a:t>Jun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2398131"/>
                  </a:ext>
                </a:extLst>
              </a:tr>
              <a:tr h="50796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CMA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160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189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231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202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182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213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1529155"/>
                  </a:ext>
                </a:extLst>
              </a:tr>
              <a:tr h="50796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CMB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186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179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187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208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259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204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2634541"/>
                  </a:ext>
                </a:extLst>
              </a:tr>
              <a:tr h="50796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CLINICA PSIQUIATRICA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50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41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53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38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33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35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8782983"/>
                  </a:ext>
                </a:extLst>
              </a:tr>
              <a:tr h="50796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CLINICA CIRURGICA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285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265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304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295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277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292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2633934"/>
                  </a:ext>
                </a:extLst>
              </a:tr>
              <a:tr h="50796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SALA VERMELHA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223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110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119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109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131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140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752108"/>
                  </a:ext>
                </a:extLst>
              </a:tr>
              <a:tr h="50796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SALA AMARELA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182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331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384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350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376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362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0450894"/>
                  </a:ext>
                </a:extLst>
              </a:tr>
              <a:tr h="50796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SALA VERDE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125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108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104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94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115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111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4994912"/>
                  </a:ext>
                </a:extLst>
              </a:tr>
              <a:tr h="50796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UTI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67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56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56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47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58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51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0808986"/>
                  </a:ext>
                </a:extLst>
              </a:tr>
              <a:tr h="50796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TOTAL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1278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1279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1438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1343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1431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1408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03700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47525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1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2697049"/>
              </p:ext>
            </p:extLst>
          </p:nvPr>
        </p:nvGraphicFramePr>
        <p:xfrm>
          <a:off x="92279" y="117987"/>
          <a:ext cx="12007442" cy="66220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aixaDeTexto 1"/>
          <p:cNvSpPr txBox="1"/>
          <p:nvPr/>
        </p:nvSpPr>
        <p:spPr>
          <a:xfrm>
            <a:off x="4276387" y="5673499"/>
            <a:ext cx="950173" cy="675416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300" dirty="0">
              <a:solidFill>
                <a:srgbClr val="CC3300"/>
              </a:solidFill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26732698-7B49-4055-96DD-AF77BC14E2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79" y="244971"/>
            <a:ext cx="2241093" cy="81122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48311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0295A022-CE5C-4F79-D0F6-FD47224E9EC9}"/>
              </a:ext>
            </a:extLst>
          </p:cNvPr>
          <p:cNvSpPr txBox="1"/>
          <p:nvPr/>
        </p:nvSpPr>
        <p:spPr>
          <a:xfrm>
            <a:off x="2968405" y="265607"/>
            <a:ext cx="87432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DESCRIÇÃO DA TAXA DE OCUPAÇÃO POR CLÍNICAS 2026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1EFA147-5C8A-4965-8FAD-11B32D6248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54" y="158889"/>
            <a:ext cx="2340864" cy="847344"/>
          </a:xfrm>
          <a:prstGeom prst="rect">
            <a:avLst/>
          </a:prstGeom>
        </p:spPr>
      </p:pic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3D805E8F-BDB4-7D24-3BB7-EEF2F02AA9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8611923"/>
              </p:ext>
            </p:extLst>
          </p:nvPr>
        </p:nvGraphicFramePr>
        <p:xfrm>
          <a:off x="313654" y="1253613"/>
          <a:ext cx="11544048" cy="53387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08724">
                  <a:extLst>
                    <a:ext uri="{9D8B030D-6E8A-4147-A177-3AD203B41FA5}">
                      <a16:colId xmlns:a16="http://schemas.microsoft.com/office/drawing/2014/main" val="2530754386"/>
                    </a:ext>
                  </a:extLst>
                </a:gridCol>
                <a:gridCol w="1665949">
                  <a:extLst>
                    <a:ext uri="{9D8B030D-6E8A-4147-A177-3AD203B41FA5}">
                      <a16:colId xmlns:a16="http://schemas.microsoft.com/office/drawing/2014/main" val="2796771238"/>
                    </a:ext>
                  </a:extLst>
                </a:gridCol>
                <a:gridCol w="1450356">
                  <a:extLst>
                    <a:ext uri="{9D8B030D-6E8A-4147-A177-3AD203B41FA5}">
                      <a16:colId xmlns:a16="http://schemas.microsoft.com/office/drawing/2014/main" val="3362379070"/>
                    </a:ext>
                  </a:extLst>
                </a:gridCol>
                <a:gridCol w="1489555">
                  <a:extLst>
                    <a:ext uri="{9D8B030D-6E8A-4147-A177-3AD203B41FA5}">
                      <a16:colId xmlns:a16="http://schemas.microsoft.com/office/drawing/2014/main" val="4106079112"/>
                    </a:ext>
                  </a:extLst>
                </a:gridCol>
                <a:gridCol w="1783545">
                  <a:extLst>
                    <a:ext uri="{9D8B030D-6E8A-4147-A177-3AD203B41FA5}">
                      <a16:colId xmlns:a16="http://schemas.microsoft.com/office/drawing/2014/main" val="3886075002"/>
                    </a:ext>
                  </a:extLst>
                </a:gridCol>
                <a:gridCol w="1254362">
                  <a:extLst>
                    <a:ext uri="{9D8B030D-6E8A-4147-A177-3AD203B41FA5}">
                      <a16:colId xmlns:a16="http://schemas.microsoft.com/office/drawing/2014/main" val="1234237193"/>
                    </a:ext>
                  </a:extLst>
                </a:gridCol>
                <a:gridCol w="1391557">
                  <a:extLst>
                    <a:ext uri="{9D8B030D-6E8A-4147-A177-3AD203B41FA5}">
                      <a16:colId xmlns:a16="http://schemas.microsoft.com/office/drawing/2014/main" val="1629253020"/>
                    </a:ext>
                  </a:extLst>
                </a:gridCol>
              </a:tblGrid>
              <a:tr h="737685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TAXA DE OCUPAÇÃO 2026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Jan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800" b="1" u="none" strike="noStrike" dirty="0" err="1">
                          <a:effectLst/>
                        </a:rPr>
                        <a:t>Fev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Mar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800" b="1" u="none" strike="noStrike" dirty="0" err="1">
                          <a:effectLst/>
                        </a:rPr>
                        <a:t>Abr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Mai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800" b="1" u="none" strike="noStrike" dirty="0" err="1">
                          <a:effectLst/>
                        </a:rPr>
                        <a:t>Jun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4832073"/>
                  </a:ext>
                </a:extLst>
              </a:tr>
              <a:tr h="51123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CLÍNICA MÉDICA A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800" u="none" strike="noStrike" dirty="0">
                          <a:effectLst/>
                        </a:rPr>
                        <a:t>70,74%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800" u="none" strike="noStrike" dirty="0">
                          <a:effectLst/>
                        </a:rPr>
                        <a:t>65,23%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74,12%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67,08%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72,98%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79,24%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3861712"/>
                  </a:ext>
                </a:extLst>
              </a:tr>
              <a:tr h="51123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CLÍNICA MÉDICA B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73,50%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800" u="none" strike="noStrike" dirty="0">
                          <a:effectLst/>
                        </a:rPr>
                        <a:t>70,49%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800" u="none" strike="noStrike" dirty="0">
                          <a:effectLst/>
                        </a:rPr>
                        <a:t>83,04%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69,76%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66,50%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67,39%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606451"/>
                  </a:ext>
                </a:extLst>
              </a:tr>
              <a:tr h="51123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CLÍNICA CIRÚRGICA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60,73%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65,64%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800" u="none" strike="noStrike" dirty="0">
                          <a:effectLst/>
                        </a:rPr>
                        <a:t>72,00%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65,11%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67,85%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68,93%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1371181"/>
                  </a:ext>
                </a:extLst>
              </a:tr>
              <a:tr h="51123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CLÍNICA PSIQUIATRA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93,91%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81,07%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97,49%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800" u="none" strike="noStrike" dirty="0">
                          <a:effectLst/>
                        </a:rPr>
                        <a:t>85,00%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91,29%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90,33%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7370517"/>
                  </a:ext>
                </a:extLst>
              </a:tr>
              <a:tr h="51123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Pediatria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19,35%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0,00%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33,87%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800" u="none" strike="noStrike" dirty="0">
                          <a:effectLst/>
                        </a:rPr>
                        <a:t>0,00%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0,00%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0,00%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8181335"/>
                  </a:ext>
                </a:extLst>
              </a:tr>
              <a:tr h="51123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SALA VERMELHA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136,56%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83,93%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72,04%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76,11%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94,09%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95,56%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3491469"/>
                  </a:ext>
                </a:extLst>
              </a:tr>
              <a:tr h="51123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SALA AMARELA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295,16%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171,94%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176,96%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169,52%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800" u="none" strike="noStrike" dirty="0">
                          <a:effectLst/>
                        </a:rPr>
                        <a:t>176,96%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182,38%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9190445"/>
                  </a:ext>
                </a:extLst>
              </a:tr>
              <a:tr h="51123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UTI           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78,55%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83,39%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82,42%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77,83%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800" u="none" strike="noStrike" dirty="0">
                          <a:effectLst/>
                        </a:rPr>
                        <a:t>89,03%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96,00%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8190836"/>
                  </a:ext>
                </a:extLst>
              </a:tr>
              <a:tr h="51123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TOTAL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57,00%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73,40%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82,49%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74,67%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78,55%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81,93%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23566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54590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6657190"/>
              </p:ext>
            </p:extLst>
          </p:nvPr>
        </p:nvGraphicFramePr>
        <p:xfrm>
          <a:off x="103240" y="86393"/>
          <a:ext cx="11946192" cy="66852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aixaDeTexto 1"/>
          <p:cNvSpPr txBox="1"/>
          <p:nvPr/>
        </p:nvSpPr>
        <p:spPr>
          <a:xfrm>
            <a:off x="4276387" y="5673499"/>
            <a:ext cx="950173" cy="675416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300" dirty="0">
              <a:solidFill>
                <a:srgbClr val="CC3300"/>
              </a:solidFill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26732698-7B49-4055-96DD-AF77BC14E2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556" y="86393"/>
            <a:ext cx="2241093" cy="811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0460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84" y="184692"/>
            <a:ext cx="2129145" cy="770706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2364418" y="92991"/>
            <a:ext cx="92782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cs typeface="Times New Roman" panose="02020603050405020304" pitchFamily="18" charset="0"/>
              </a:rPr>
              <a:t>DESCRIÇÃO DO TEMPO MÉDIO DE PERMANÊNCIA EM DIAS POR CLÍNICAS - 2026</a:t>
            </a: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1A8BB64D-D2A9-8934-75C1-2715DD040E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7363804"/>
              </p:ext>
            </p:extLst>
          </p:nvPr>
        </p:nvGraphicFramePr>
        <p:xfrm>
          <a:off x="265471" y="1401097"/>
          <a:ext cx="11636476" cy="52722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94635">
                  <a:extLst>
                    <a:ext uri="{9D8B030D-6E8A-4147-A177-3AD203B41FA5}">
                      <a16:colId xmlns:a16="http://schemas.microsoft.com/office/drawing/2014/main" val="3614173963"/>
                    </a:ext>
                  </a:extLst>
                </a:gridCol>
                <a:gridCol w="2511636">
                  <a:extLst>
                    <a:ext uri="{9D8B030D-6E8A-4147-A177-3AD203B41FA5}">
                      <a16:colId xmlns:a16="http://schemas.microsoft.com/office/drawing/2014/main" val="3139135703"/>
                    </a:ext>
                  </a:extLst>
                </a:gridCol>
                <a:gridCol w="1106041">
                  <a:extLst>
                    <a:ext uri="{9D8B030D-6E8A-4147-A177-3AD203B41FA5}">
                      <a16:colId xmlns:a16="http://schemas.microsoft.com/office/drawing/2014/main" val="16350024"/>
                    </a:ext>
                  </a:extLst>
                </a:gridCol>
                <a:gridCol w="1106041">
                  <a:extLst>
                    <a:ext uri="{9D8B030D-6E8A-4147-A177-3AD203B41FA5}">
                      <a16:colId xmlns:a16="http://schemas.microsoft.com/office/drawing/2014/main" val="2155135081"/>
                    </a:ext>
                  </a:extLst>
                </a:gridCol>
                <a:gridCol w="1106041">
                  <a:extLst>
                    <a:ext uri="{9D8B030D-6E8A-4147-A177-3AD203B41FA5}">
                      <a16:colId xmlns:a16="http://schemas.microsoft.com/office/drawing/2014/main" val="52355352"/>
                    </a:ext>
                  </a:extLst>
                </a:gridCol>
                <a:gridCol w="1106041">
                  <a:extLst>
                    <a:ext uri="{9D8B030D-6E8A-4147-A177-3AD203B41FA5}">
                      <a16:colId xmlns:a16="http://schemas.microsoft.com/office/drawing/2014/main" val="952013828"/>
                    </a:ext>
                  </a:extLst>
                </a:gridCol>
                <a:gridCol w="1106041">
                  <a:extLst>
                    <a:ext uri="{9D8B030D-6E8A-4147-A177-3AD203B41FA5}">
                      <a16:colId xmlns:a16="http://schemas.microsoft.com/office/drawing/2014/main" val="2501003312"/>
                    </a:ext>
                  </a:extLst>
                </a:gridCol>
              </a:tblGrid>
              <a:tr h="51647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CLÍNICAS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Jan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 err="1">
                          <a:effectLst/>
                        </a:rPr>
                        <a:t>Fev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Mar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 err="1">
                          <a:effectLst/>
                        </a:rPr>
                        <a:t>Abr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Mai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 err="1">
                          <a:effectLst/>
                        </a:rPr>
                        <a:t>Jun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7983517"/>
                  </a:ext>
                </a:extLst>
              </a:tr>
              <a:tr h="62393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CLÍNICA MÉDICA A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7,68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6,58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5,37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6,11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7,59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5,56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4443121"/>
                  </a:ext>
                </a:extLst>
              </a:tr>
              <a:tr h="51647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CLÍNICA MÉDICA B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6,25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 dirty="0">
                          <a:effectLst/>
                        </a:rPr>
                        <a:t>5,36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6,13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4,90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4,09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5,41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2152085"/>
                  </a:ext>
                </a:extLst>
              </a:tr>
              <a:tr h="51647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CLÍNICA CIRÚRGICA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2,13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2,24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2,22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2,08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2,38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2,27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0833555"/>
                  </a:ext>
                </a:extLst>
              </a:tr>
              <a:tr h="51647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CLÍNICA PSIQUIATRA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6,89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6,49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5,91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7,62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9,76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7,97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4478837"/>
                  </a:ext>
                </a:extLst>
              </a:tr>
              <a:tr h="5164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PEDIATRIA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1,71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1,22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2,33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2,00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0,00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0,00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9017814"/>
                  </a:ext>
                </a:extLst>
              </a:tr>
              <a:tr h="51647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SALA VERMELHA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9,56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8,81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11,17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8,56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13,46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10,12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2251769"/>
                  </a:ext>
                </a:extLst>
              </a:tr>
              <a:tr h="51647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SALA AMARELA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30,50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48,14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22,59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23,80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20,21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22,53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7654631"/>
                  </a:ext>
                </a:extLst>
              </a:tr>
              <a:tr h="51647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UTI            (SAIDA TOTAL)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7,49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8,62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8,81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9,34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9,20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10,67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6044301"/>
                  </a:ext>
                </a:extLst>
              </a:tr>
              <a:tr h="51647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TOTAL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5,33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5,35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5,08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4,96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5,35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5,37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76580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57885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4823705"/>
              </p:ext>
            </p:extLst>
          </p:nvPr>
        </p:nvGraphicFramePr>
        <p:xfrm>
          <a:off x="0" y="1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1" y="94234"/>
            <a:ext cx="2340864" cy="847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4893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EBFDA72-9536-4FEB-B26E-74BE37CE51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1" y="94234"/>
            <a:ext cx="2340864" cy="847344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00B456E7-4841-4602-9A8B-3EC667A88CC1}"/>
              </a:ext>
            </a:extLst>
          </p:cNvPr>
          <p:cNvSpPr/>
          <p:nvPr/>
        </p:nvSpPr>
        <p:spPr>
          <a:xfrm>
            <a:off x="3439571" y="316341"/>
            <a:ext cx="70452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800" b="1" dirty="0"/>
              <a:t>DESCRIÇÃO DA TAXA DE MORTALIDADE - 2026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094C79F8-1E0E-8826-DAD9-FA9779C10E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6500282"/>
              </p:ext>
            </p:extLst>
          </p:nvPr>
        </p:nvGraphicFramePr>
        <p:xfrm>
          <a:off x="486698" y="1238866"/>
          <a:ext cx="11297264" cy="51471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01534">
                  <a:extLst>
                    <a:ext uri="{9D8B030D-6E8A-4147-A177-3AD203B41FA5}">
                      <a16:colId xmlns:a16="http://schemas.microsoft.com/office/drawing/2014/main" val="1989307221"/>
                    </a:ext>
                  </a:extLst>
                </a:gridCol>
                <a:gridCol w="2115050">
                  <a:extLst>
                    <a:ext uri="{9D8B030D-6E8A-4147-A177-3AD203B41FA5}">
                      <a16:colId xmlns:a16="http://schemas.microsoft.com/office/drawing/2014/main" val="3718512894"/>
                    </a:ext>
                  </a:extLst>
                </a:gridCol>
                <a:gridCol w="2548256">
                  <a:extLst>
                    <a:ext uri="{9D8B030D-6E8A-4147-A177-3AD203B41FA5}">
                      <a16:colId xmlns:a16="http://schemas.microsoft.com/office/drawing/2014/main" val="1180359302"/>
                    </a:ext>
                  </a:extLst>
                </a:gridCol>
                <a:gridCol w="3032424">
                  <a:extLst>
                    <a:ext uri="{9D8B030D-6E8A-4147-A177-3AD203B41FA5}">
                      <a16:colId xmlns:a16="http://schemas.microsoft.com/office/drawing/2014/main" val="894035193"/>
                    </a:ext>
                  </a:extLst>
                </a:gridCol>
              </a:tblGrid>
              <a:tr h="73531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MÊS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SAÍDAS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ÓBITOS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TX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8334123"/>
                  </a:ext>
                </a:extLst>
              </a:tr>
              <a:tr h="73531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jan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628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33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5,25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6488533"/>
                  </a:ext>
                </a:extLst>
              </a:tr>
              <a:tr h="73531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 dirty="0" err="1">
                          <a:effectLst/>
                        </a:rPr>
                        <a:t>Fev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630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32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5,08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1314789"/>
                  </a:ext>
                </a:extLst>
              </a:tr>
              <a:tr h="73531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Mar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741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42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5,67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5439283"/>
                  </a:ext>
                </a:extLst>
              </a:tr>
              <a:tr h="73531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abr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711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36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5,06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993675"/>
                  </a:ext>
                </a:extLst>
              </a:tr>
              <a:tr h="73531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mai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732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41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5,60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0437835"/>
                  </a:ext>
                </a:extLst>
              </a:tr>
              <a:tr h="73531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 dirty="0" err="1">
                          <a:effectLst/>
                        </a:rPr>
                        <a:t>jun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720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42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 dirty="0">
                          <a:effectLst/>
                        </a:rPr>
                        <a:t>5,83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41363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01981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4251400"/>
              </p:ext>
            </p:extLst>
          </p:nvPr>
        </p:nvGraphicFramePr>
        <p:xfrm>
          <a:off x="123826" y="83890"/>
          <a:ext cx="12191999" cy="685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ixaDeTexto 1">
            <a:extLst>
              <a:ext uri="{FF2B5EF4-FFF2-40B4-BE49-F238E27FC236}">
                <a16:creationId xmlns:a16="http://schemas.microsoft.com/office/drawing/2014/main" id="{50FC4144-74B2-42BB-B9F6-28BEA4823EC8}"/>
              </a:ext>
            </a:extLst>
          </p:cNvPr>
          <p:cNvSpPr txBox="1"/>
          <p:nvPr/>
        </p:nvSpPr>
        <p:spPr>
          <a:xfrm>
            <a:off x="10429874" y="6118018"/>
            <a:ext cx="1638300" cy="352425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pt-BR" sz="1400" b="1" dirty="0">
              <a:solidFill>
                <a:srgbClr val="FF3300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68" y="83890"/>
            <a:ext cx="2201663" cy="796954"/>
          </a:xfrm>
          <a:prstGeom prst="rect">
            <a:avLst/>
          </a:prstGeom>
        </p:spPr>
      </p:pic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95049628-6776-D0D8-CB5F-9E709F81BB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9553735"/>
              </p:ext>
            </p:extLst>
          </p:nvPr>
        </p:nvGraphicFramePr>
        <p:xfrm>
          <a:off x="9527457" y="1"/>
          <a:ext cx="2664541" cy="18299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82055">
                  <a:extLst>
                    <a:ext uri="{9D8B030D-6E8A-4147-A177-3AD203B41FA5}">
                      <a16:colId xmlns:a16="http://schemas.microsoft.com/office/drawing/2014/main" val="2946802996"/>
                    </a:ext>
                  </a:extLst>
                </a:gridCol>
                <a:gridCol w="882055">
                  <a:extLst>
                    <a:ext uri="{9D8B030D-6E8A-4147-A177-3AD203B41FA5}">
                      <a16:colId xmlns:a16="http://schemas.microsoft.com/office/drawing/2014/main" val="3387361694"/>
                    </a:ext>
                  </a:extLst>
                </a:gridCol>
                <a:gridCol w="900431">
                  <a:extLst>
                    <a:ext uri="{9D8B030D-6E8A-4147-A177-3AD203B41FA5}">
                      <a16:colId xmlns:a16="http://schemas.microsoft.com/office/drawing/2014/main" val="3961718574"/>
                    </a:ext>
                  </a:extLst>
                </a:gridCol>
              </a:tblGrid>
              <a:tr h="309715">
                <a:tc gridSpan="3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Absenteísmos – 2026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8959908"/>
                  </a:ext>
                </a:extLst>
              </a:tr>
              <a:tr h="19307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Jan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347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9,60%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3732936"/>
                  </a:ext>
                </a:extLst>
              </a:tr>
              <a:tr h="199965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Fev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321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8,49%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6551304"/>
                  </a:ext>
                </a:extLst>
              </a:tr>
              <a:tr h="199965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Mar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295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6,98%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3476673"/>
                  </a:ext>
                </a:extLst>
              </a:tr>
              <a:tr h="199965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Abr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271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7,02%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8106753"/>
                  </a:ext>
                </a:extLst>
              </a:tr>
              <a:tr h="199965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Mai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385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9,27%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6632750"/>
                  </a:ext>
                </a:extLst>
              </a:tr>
              <a:tr h="199965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Jun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303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600" u="none" strike="noStrike" dirty="0">
                          <a:effectLst/>
                        </a:rPr>
                        <a:t>7,27%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88654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20154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07" y="91201"/>
            <a:ext cx="2010511" cy="727763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562743" y="193472"/>
            <a:ext cx="91616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/>
              <a:t>DESCRIÇÃO DOS ATENDIMENTOS AMBULATORIAIS- 2026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AF4E5F28-3F36-817B-5E39-BD5119126D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3763665"/>
              </p:ext>
            </p:extLst>
          </p:nvPr>
        </p:nvGraphicFramePr>
        <p:xfrm>
          <a:off x="367311" y="997613"/>
          <a:ext cx="11457377" cy="56733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11898">
                  <a:extLst>
                    <a:ext uri="{9D8B030D-6E8A-4147-A177-3AD203B41FA5}">
                      <a16:colId xmlns:a16="http://schemas.microsoft.com/office/drawing/2014/main" val="1425151186"/>
                    </a:ext>
                  </a:extLst>
                </a:gridCol>
                <a:gridCol w="1566438">
                  <a:extLst>
                    <a:ext uri="{9D8B030D-6E8A-4147-A177-3AD203B41FA5}">
                      <a16:colId xmlns:a16="http://schemas.microsoft.com/office/drawing/2014/main" val="1445125339"/>
                    </a:ext>
                  </a:extLst>
                </a:gridCol>
                <a:gridCol w="1074129">
                  <a:extLst>
                    <a:ext uri="{9D8B030D-6E8A-4147-A177-3AD203B41FA5}">
                      <a16:colId xmlns:a16="http://schemas.microsoft.com/office/drawing/2014/main" val="3276861314"/>
                    </a:ext>
                  </a:extLst>
                </a:gridCol>
                <a:gridCol w="1074129">
                  <a:extLst>
                    <a:ext uri="{9D8B030D-6E8A-4147-A177-3AD203B41FA5}">
                      <a16:colId xmlns:a16="http://schemas.microsoft.com/office/drawing/2014/main" val="729739340"/>
                    </a:ext>
                  </a:extLst>
                </a:gridCol>
                <a:gridCol w="1208396">
                  <a:extLst>
                    <a:ext uri="{9D8B030D-6E8A-4147-A177-3AD203B41FA5}">
                      <a16:colId xmlns:a16="http://schemas.microsoft.com/office/drawing/2014/main" val="2067583307"/>
                    </a:ext>
                  </a:extLst>
                </a:gridCol>
                <a:gridCol w="1074129">
                  <a:extLst>
                    <a:ext uri="{9D8B030D-6E8A-4147-A177-3AD203B41FA5}">
                      <a16:colId xmlns:a16="http://schemas.microsoft.com/office/drawing/2014/main" val="4049474900"/>
                    </a:ext>
                  </a:extLst>
                </a:gridCol>
                <a:gridCol w="1074129">
                  <a:extLst>
                    <a:ext uri="{9D8B030D-6E8A-4147-A177-3AD203B41FA5}">
                      <a16:colId xmlns:a16="http://schemas.microsoft.com/office/drawing/2014/main" val="3833615340"/>
                    </a:ext>
                  </a:extLst>
                </a:gridCol>
                <a:gridCol w="1074129">
                  <a:extLst>
                    <a:ext uri="{9D8B030D-6E8A-4147-A177-3AD203B41FA5}">
                      <a16:colId xmlns:a16="http://schemas.microsoft.com/office/drawing/2014/main" val="4286493803"/>
                    </a:ext>
                  </a:extLst>
                </a:gridCol>
              </a:tblGrid>
              <a:tr h="366218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b="1" u="none" strike="noStrike" dirty="0">
                          <a:effectLst/>
                        </a:rPr>
                        <a:t>Especialidades</a:t>
                      </a:r>
                      <a:endParaRPr lang="pt-BR" sz="13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b="1" u="none" strike="noStrike" dirty="0">
                          <a:effectLst/>
                        </a:rPr>
                        <a:t>Média Mensal 2025</a:t>
                      </a:r>
                      <a:endParaRPr lang="pt-BR" sz="13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b="1" u="none" strike="noStrike" dirty="0">
                          <a:effectLst/>
                        </a:rPr>
                        <a:t>Jan</a:t>
                      </a:r>
                      <a:endParaRPr lang="pt-BR" sz="13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b="1" u="none" strike="noStrike" dirty="0" err="1">
                          <a:effectLst/>
                        </a:rPr>
                        <a:t>Fev</a:t>
                      </a:r>
                      <a:endParaRPr lang="pt-BR" sz="13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b="1" u="none" strike="noStrike" dirty="0">
                          <a:effectLst/>
                        </a:rPr>
                        <a:t>Mar</a:t>
                      </a:r>
                      <a:endParaRPr lang="pt-BR" sz="13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b="1" u="none" strike="noStrike" dirty="0" err="1">
                          <a:effectLst/>
                        </a:rPr>
                        <a:t>Abr</a:t>
                      </a:r>
                      <a:endParaRPr lang="pt-BR" sz="13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b="1" u="none" strike="noStrike" dirty="0">
                          <a:effectLst/>
                        </a:rPr>
                        <a:t>Mai</a:t>
                      </a:r>
                      <a:endParaRPr lang="pt-BR" sz="13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b="1" u="none" strike="noStrike" dirty="0" err="1">
                          <a:effectLst/>
                        </a:rPr>
                        <a:t>Jun</a:t>
                      </a:r>
                      <a:endParaRPr lang="pt-BR" sz="13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9543442"/>
                  </a:ext>
                </a:extLst>
              </a:tr>
              <a:tr h="21230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Anestesiologia</a:t>
                      </a:r>
                      <a:endParaRPr lang="pt-BR" sz="13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248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3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231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272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318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291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298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306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4823641"/>
                  </a:ext>
                </a:extLst>
              </a:tr>
              <a:tr h="21230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Bucomaxilo</a:t>
                      </a:r>
                      <a:endParaRPr lang="pt-BR" sz="13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38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3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25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23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28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27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27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35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9933148"/>
                  </a:ext>
                </a:extLst>
              </a:tr>
              <a:tr h="21230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Cardiologia</a:t>
                      </a:r>
                      <a:endParaRPr lang="pt-BR" sz="13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271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3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288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262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299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215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282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330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6698432"/>
                  </a:ext>
                </a:extLst>
              </a:tr>
              <a:tr h="21230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Cirurgia de Cabeça e Pescoço</a:t>
                      </a:r>
                      <a:endParaRPr lang="pt-BR" sz="13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34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3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45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40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12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37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52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2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7967064"/>
                  </a:ext>
                </a:extLst>
              </a:tr>
              <a:tr h="21230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Cirurgia Geral</a:t>
                      </a:r>
                      <a:endParaRPr lang="pt-BR" sz="13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381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3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405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369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429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457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428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363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6134099"/>
                  </a:ext>
                </a:extLst>
              </a:tr>
              <a:tr h="21230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Ginecologia</a:t>
                      </a:r>
                      <a:endParaRPr lang="pt-BR" sz="13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188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3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148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112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184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175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165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195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9414340"/>
                  </a:ext>
                </a:extLst>
              </a:tr>
              <a:tr h="21230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Cirurgia Pediátrica</a:t>
                      </a:r>
                      <a:endParaRPr lang="pt-BR" sz="13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18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3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0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0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0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0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0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0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8231991"/>
                  </a:ext>
                </a:extLst>
              </a:tr>
              <a:tr h="21230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Cirurgia Toracica</a:t>
                      </a:r>
                      <a:endParaRPr lang="pt-BR" sz="13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11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3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8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11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5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16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15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15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8608994"/>
                  </a:ext>
                </a:extLst>
              </a:tr>
              <a:tr h="21230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Cirurgia Vascular</a:t>
                      </a:r>
                      <a:endParaRPr lang="pt-BR" sz="13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72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3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67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75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92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54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83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63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6933359"/>
                  </a:ext>
                </a:extLst>
              </a:tr>
              <a:tr h="21230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Neurocirurgia</a:t>
                      </a:r>
                      <a:endParaRPr lang="pt-BR" sz="13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12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3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4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10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8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4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11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13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9287191"/>
                  </a:ext>
                </a:extLst>
              </a:tr>
              <a:tr h="21230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Oftalmologia (1ª vez) Mutirão</a:t>
                      </a:r>
                      <a:endParaRPr lang="pt-BR" sz="13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0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3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0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0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0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0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0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0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8341695"/>
                  </a:ext>
                </a:extLst>
              </a:tr>
              <a:tr h="21230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Oftalmologia</a:t>
                      </a:r>
                      <a:endParaRPr lang="pt-BR" sz="13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566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3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798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731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787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700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703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716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0870387"/>
                  </a:ext>
                </a:extLst>
              </a:tr>
              <a:tr h="21230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Ortopedia</a:t>
                      </a:r>
                      <a:endParaRPr lang="pt-BR" sz="13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765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3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819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725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822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789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828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825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056715"/>
                  </a:ext>
                </a:extLst>
              </a:tr>
              <a:tr h="21230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Otorrinolaringologista</a:t>
                      </a:r>
                      <a:endParaRPr lang="pt-BR" sz="13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24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3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52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34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62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67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75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35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7301944"/>
                  </a:ext>
                </a:extLst>
              </a:tr>
              <a:tr h="21230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Pequenas Cirurgias</a:t>
                      </a:r>
                      <a:endParaRPr lang="pt-BR" sz="13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34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3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51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37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39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36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45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57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7261365"/>
                  </a:ext>
                </a:extLst>
              </a:tr>
              <a:tr h="21230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Proctologia</a:t>
                      </a:r>
                      <a:endParaRPr lang="pt-BR" sz="13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17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3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18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17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31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0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21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16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2255860"/>
                  </a:ext>
                </a:extLst>
              </a:tr>
              <a:tr h="21230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Urologia</a:t>
                      </a:r>
                      <a:endParaRPr lang="pt-BR" sz="13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103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3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80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99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114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105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87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99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4312000"/>
                  </a:ext>
                </a:extLst>
              </a:tr>
              <a:tr h="21230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Retirada de Sonda Vesical</a:t>
                      </a:r>
                      <a:endParaRPr lang="pt-BR" sz="13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1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3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0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1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0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2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1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0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1457700"/>
                  </a:ext>
                </a:extLst>
              </a:tr>
              <a:tr h="21230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Retirada de Pontos</a:t>
                      </a:r>
                      <a:endParaRPr lang="pt-BR" sz="13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28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3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23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26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48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37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40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43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6512834"/>
                  </a:ext>
                </a:extLst>
              </a:tr>
              <a:tr h="21230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Passagem de Sonda Vesical</a:t>
                      </a:r>
                      <a:endParaRPr lang="pt-BR" sz="13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0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3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0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1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0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0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0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0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7510582"/>
                  </a:ext>
                </a:extLst>
              </a:tr>
              <a:tr h="21230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Exame Pré Operatorio </a:t>
                      </a:r>
                      <a:endParaRPr lang="pt-BR" sz="13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346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3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387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293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324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284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331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437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4645354"/>
                  </a:ext>
                </a:extLst>
              </a:tr>
              <a:tr h="21230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Retirada de Dreno </a:t>
                      </a:r>
                      <a:endParaRPr lang="pt-BR" sz="13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5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3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3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4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10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11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12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4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2473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Consultas de Enfermagem</a:t>
                      </a:r>
                      <a:endParaRPr lang="pt-BR" sz="13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 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3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 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300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300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261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250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u="none" strike="noStrike">
                          <a:effectLst/>
                        </a:rPr>
                        <a:t>291</a:t>
                      </a:r>
                      <a:endParaRPr lang="pt-BR" sz="13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72240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b="0" u="none" strike="noStrike" dirty="0">
                          <a:effectLst/>
                        </a:rPr>
                        <a:t>Curativos</a:t>
                      </a:r>
                      <a:endParaRPr lang="pt-BR" sz="13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b="0" u="none" strike="noStrike" dirty="0">
                          <a:effectLst/>
                        </a:rPr>
                        <a:t>18</a:t>
                      </a:r>
                      <a:endParaRPr lang="pt-BR" sz="13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3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b="0" u="none" strike="noStrike" dirty="0">
                          <a:effectLst/>
                        </a:rPr>
                        <a:t>30</a:t>
                      </a:r>
                      <a:endParaRPr lang="pt-BR" sz="13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b="0" u="none" strike="noStrike" dirty="0">
                          <a:effectLst/>
                        </a:rPr>
                        <a:t>17</a:t>
                      </a:r>
                      <a:endParaRPr lang="pt-BR" sz="13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b="0" u="none" strike="noStrike" dirty="0">
                          <a:effectLst/>
                        </a:rPr>
                        <a:t>22</a:t>
                      </a:r>
                      <a:endParaRPr lang="pt-BR" sz="13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b="0" u="none" strike="noStrike" dirty="0">
                          <a:effectLst/>
                        </a:rPr>
                        <a:t>22</a:t>
                      </a:r>
                      <a:endParaRPr lang="pt-BR" sz="13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b="0" u="none" strike="noStrike" dirty="0">
                          <a:effectLst/>
                        </a:rPr>
                        <a:t>16</a:t>
                      </a:r>
                      <a:endParaRPr lang="pt-BR" sz="13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b="0" u="none" strike="noStrike" dirty="0">
                          <a:effectLst/>
                        </a:rPr>
                        <a:t>21</a:t>
                      </a:r>
                      <a:endParaRPr lang="pt-BR" sz="13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768581"/>
                  </a:ext>
                </a:extLst>
              </a:tr>
              <a:tr h="21230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b="1" u="none" strike="noStrike" dirty="0">
                          <a:effectLst/>
                        </a:rPr>
                        <a:t>Total</a:t>
                      </a:r>
                      <a:endParaRPr lang="pt-BR" sz="13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50" b="1" u="none" strike="noStrike" dirty="0">
                          <a:effectLst/>
                        </a:rPr>
                        <a:t>3179</a:t>
                      </a:r>
                      <a:endParaRPr lang="pt-BR" sz="13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3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b="1" u="none" strike="noStrike" dirty="0">
                          <a:effectLst/>
                        </a:rPr>
                        <a:t>3482</a:t>
                      </a:r>
                      <a:endParaRPr lang="pt-BR" sz="13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b="1" u="none" strike="noStrike" dirty="0">
                          <a:effectLst/>
                        </a:rPr>
                        <a:t>3459</a:t>
                      </a:r>
                      <a:endParaRPr lang="pt-BR" sz="13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b="1" u="none" strike="noStrike" dirty="0">
                          <a:effectLst/>
                        </a:rPr>
                        <a:t>3934</a:t>
                      </a:r>
                      <a:endParaRPr lang="pt-BR" sz="13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b="1" u="none" strike="noStrike" dirty="0">
                          <a:effectLst/>
                        </a:rPr>
                        <a:t>3590</a:t>
                      </a:r>
                      <a:endParaRPr lang="pt-BR" sz="13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b="1" u="none" strike="noStrike" dirty="0">
                          <a:effectLst/>
                        </a:rPr>
                        <a:t>3770</a:t>
                      </a:r>
                      <a:endParaRPr lang="pt-BR" sz="13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50" b="1" u="none" strike="noStrike" dirty="0">
                          <a:effectLst/>
                        </a:rPr>
                        <a:t>3866</a:t>
                      </a:r>
                      <a:endParaRPr lang="pt-BR" sz="13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06" marR="6306" marT="6306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80685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8243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0000000-0008-0000-0000-000006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570489"/>
              </p:ext>
            </p:extLst>
          </p:nvPr>
        </p:nvGraphicFramePr>
        <p:xfrm>
          <a:off x="132832" y="158889"/>
          <a:ext cx="11926335" cy="6540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1"/>
          <p:cNvSpPr txBox="1"/>
          <p:nvPr/>
        </p:nvSpPr>
        <p:spPr>
          <a:xfrm>
            <a:off x="673352" y="5748922"/>
            <a:ext cx="11385816" cy="83940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2300" b="1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949" y="158889"/>
            <a:ext cx="2318922" cy="83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733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7031629"/>
              </p:ext>
            </p:extLst>
          </p:nvPr>
        </p:nvGraphicFramePr>
        <p:xfrm>
          <a:off x="1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44" y="158890"/>
            <a:ext cx="2226217" cy="805844"/>
          </a:xfrm>
          <a:prstGeom prst="rect">
            <a:avLst/>
          </a:prstGeom>
        </p:spPr>
      </p:pic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17887BBF-2278-F583-596E-F2F7079DA8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7159574"/>
              </p:ext>
            </p:extLst>
          </p:nvPr>
        </p:nvGraphicFramePr>
        <p:xfrm>
          <a:off x="9556955" y="31042"/>
          <a:ext cx="2635044" cy="17068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78348">
                  <a:extLst>
                    <a:ext uri="{9D8B030D-6E8A-4147-A177-3AD203B41FA5}">
                      <a16:colId xmlns:a16="http://schemas.microsoft.com/office/drawing/2014/main" val="1058903422"/>
                    </a:ext>
                  </a:extLst>
                </a:gridCol>
                <a:gridCol w="878348">
                  <a:extLst>
                    <a:ext uri="{9D8B030D-6E8A-4147-A177-3AD203B41FA5}">
                      <a16:colId xmlns:a16="http://schemas.microsoft.com/office/drawing/2014/main" val="3288825447"/>
                    </a:ext>
                  </a:extLst>
                </a:gridCol>
                <a:gridCol w="878348">
                  <a:extLst>
                    <a:ext uri="{9D8B030D-6E8A-4147-A177-3AD203B41FA5}">
                      <a16:colId xmlns:a16="http://schemas.microsoft.com/office/drawing/2014/main" val="952087573"/>
                    </a:ext>
                  </a:extLst>
                </a:gridCol>
              </a:tblGrid>
              <a:tr h="212798">
                <a:tc gridSpan="3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Absenteísmo/2026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8372362"/>
                  </a:ext>
                </a:extLst>
              </a:tr>
              <a:tr h="212798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Jan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16,81%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9740616"/>
                  </a:ext>
                </a:extLst>
              </a:tr>
              <a:tr h="212798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Fev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18,75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3303367"/>
                  </a:ext>
                </a:extLst>
              </a:tr>
              <a:tr h="212798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Mar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600" u="none" strike="noStrike" dirty="0">
                          <a:effectLst/>
                        </a:rPr>
                        <a:t>13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9,77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6495820"/>
                  </a:ext>
                </a:extLst>
              </a:tr>
              <a:tr h="212798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Abr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17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14,66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4362867"/>
                  </a:ext>
                </a:extLst>
              </a:tr>
              <a:tr h="212798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Mai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14,81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2231621"/>
                  </a:ext>
                </a:extLst>
              </a:tr>
              <a:tr h="212798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Jun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600" u="none" strike="noStrike" dirty="0">
                          <a:effectLst/>
                        </a:rPr>
                        <a:t>14,46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10436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79682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9056895"/>
              </p:ext>
            </p:extLst>
          </p:nvPr>
        </p:nvGraphicFramePr>
        <p:xfrm>
          <a:off x="-94034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Imagem 5">
            <a:extLst>
              <a:ext uri="{FF2B5EF4-FFF2-40B4-BE49-F238E27FC236}">
                <a16:creationId xmlns:a16="http://schemas.microsoft.com/office/drawing/2014/main" id="{9ADE6CA3-CC33-49C6-A3B1-D0C444BC5E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44" y="158890"/>
            <a:ext cx="2226217" cy="805844"/>
          </a:xfrm>
          <a:prstGeom prst="rect">
            <a:avLst/>
          </a:prstGeom>
        </p:spPr>
      </p:pic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9DEC41D6-6A4B-2B78-EA18-CD11C7EEC6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4820540"/>
              </p:ext>
            </p:extLst>
          </p:nvPr>
        </p:nvGraphicFramePr>
        <p:xfrm>
          <a:off x="9748684" y="0"/>
          <a:ext cx="2443317" cy="14935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1790">
                  <a:extLst>
                    <a:ext uri="{9D8B030D-6E8A-4147-A177-3AD203B41FA5}">
                      <a16:colId xmlns:a16="http://schemas.microsoft.com/office/drawing/2014/main" val="190698024"/>
                    </a:ext>
                  </a:extLst>
                </a:gridCol>
                <a:gridCol w="751790">
                  <a:extLst>
                    <a:ext uri="{9D8B030D-6E8A-4147-A177-3AD203B41FA5}">
                      <a16:colId xmlns:a16="http://schemas.microsoft.com/office/drawing/2014/main" val="2358501071"/>
                    </a:ext>
                  </a:extLst>
                </a:gridCol>
                <a:gridCol w="939737">
                  <a:extLst>
                    <a:ext uri="{9D8B030D-6E8A-4147-A177-3AD203B41FA5}">
                      <a16:colId xmlns:a16="http://schemas.microsoft.com/office/drawing/2014/main" val="2899220868"/>
                    </a:ext>
                  </a:extLst>
                </a:gridCol>
              </a:tblGrid>
              <a:tr h="209550">
                <a:tc gridSpan="3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 dirty="0">
                          <a:effectLst/>
                        </a:rPr>
                        <a:t>Absenteísmo/2026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094804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Jan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50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15,63%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5582695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Fev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41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15,41%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956150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Mar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 dirty="0">
                          <a:effectLst/>
                        </a:rPr>
                        <a:t>30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 dirty="0">
                          <a:effectLst/>
                        </a:rPr>
                        <a:t>9,52%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4083288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Abr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26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9,59%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089971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Mai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21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9,01%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426991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Jun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16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 dirty="0">
                          <a:effectLst/>
                        </a:rPr>
                        <a:t>9,47%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36329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07678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0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6340385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Imagem 7">
            <a:extLst>
              <a:ext uri="{FF2B5EF4-FFF2-40B4-BE49-F238E27FC236}">
                <a16:creationId xmlns:a16="http://schemas.microsoft.com/office/drawing/2014/main" id="{7B1E998E-FBE5-4238-A428-22E48360CC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1" y="94234"/>
            <a:ext cx="2340864" cy="847344"/>
          </a:xfrm>
          <a:prstGeom prst="rect">
            <a:avLst/>
          </a:prstGeom>
        </p:spPr>
      </p:pic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2A5B5843-04FB-88E5-E068-E96D6A7DD1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9881797"/>
              </p:ext>
            </p:extLst>
          </p:nvPr>
        </p:nvGraphicFramePr>
        <p:xfrm>
          <a:off x="10176387" y="0"/>
          <a:ext cx="2015613" cy="14935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1871">
                  <a:extLst>
                    <a:ext uri="{9D8B030D-6E8A-4147-A177-3AD203B41FA5}">
                      <a16:colId xmlns:a16="http://schemas.microsoft.com/office/drawing/2014/main" val="2066987794"/>
                    </a:ext>
                  </a:extLst>
                </a:gridCol>
                <a:gridCol w="671871">
                  <a:extLst>
                    <a:ext uri="{9D8B030D-6E8A-4147-A177-3AD203B41FA5}">
                      <a16:colId xmlns:a16="http://schemas.microsoft.com/office/drawing/2014/main" val="4212199396"/>
                    </a:ext>
                  </a:extLst>
                </a:gridCol>
                <a:gridCol w="671871">
                  <a:extLst>
                    <a:ext uri="{9D8B030D-6E8A-4147-A177-3AD203B41FA5}">
                      <a16:colId xmlns:a16="http://schemas.microsoft.com/office/drawing/2014/main" val="2862709210"/>
                    </a:ext>
                  </a:extLst>
                </a:gridCol>
              </a:tblGrid>
              <a:tr h="209550">
                <a:tc gridSpan="3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b="1" u="none" strike="noStrike" dirty="0">
                          <a:effectLst/>
                        </a:rPr>
                        <a:t>Absenteísmo/2026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3943879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Jan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265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24,54%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11664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Fev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212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 dirty="0">
                          <a:effectLst/>
                        </a:rPr>
                        <a:t>20,19%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9179801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Mar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249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17,99%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154090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Abr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218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21,63%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3299768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 dirty="0">
                          <a:effectLst/>
                        </a:rPr>
                        <a:t>Mai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205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19,05%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968833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Jun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213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 dirty="0">
                          <a:effectLst/>
                        </a:rPr>
                        <a:t>21,26%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51907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64361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0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3772217"/>
              </p:ext>
            </p:extLst>
          </p:nvPr>
        </p:nvGraphicFramePr>
        <p:xfrm>
          <a:off x="0" y="0"/>
          <a:ext cx="12192000" cy="685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Imagem 3">
            <a:extLst>
              <a:ext uri="{FF2B5EF4-FFF2-40B4-BE49-F238E27FC236}">
                <a16:creationId xmlns:a16="http://schemas.microsoft.com/office/drawing/2014/main" id="{D59CB43F-1B84-4C53-803F-7CD7B91EE3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44" y="158890"/>
            <a:ext cx="2226217" cy="805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7307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7B1E998E-FBE5-4238-A428-22E48360CC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1" y="94234"/>
            <a:ext cx="2340864" cy="847344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835CEA26-DEC1-4125-AAE0-BAC4DB8837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3595467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545825FC-78F5-4DDB-0DA9-BCA65AA94E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9595899"/>
              </p:ext>
            </p:extLst>
          </p:nvPr>
        </p:nvGraphicFramePr>
        <p:xfrm>
          <a:off x="9550400" y="0"/>
          <a:ext cx="2641600" cy="1600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16731">
                  <a:extLst>
                    <a:ext uri="{9D8B030D-6E8A-4147-A177-3AD203B41FA5}">
                      <a16:colId xmlns:a16="http://schemas.microsoft.com/office/drawing/2014/main" val="1902246855"/>
                    </a:ext>
                  </a:extLst>
                </a:gridCol>
                <a:gridCol w="836190">
                  <a:extLst>
                    <a:ext uri="{9D8B030D-6E8A-4147-A177-3AD203B41FA5}">
                      <a16:colId xmlns:a16="http://schemas.microsoft.com/office/drawing/2014/main" val="711963787"/>
                    </a:ext>
                  </a:extLst>
                </a:gridCol>
                <a:gridCol w="788679">
                  <a:extLst>
                    <a:ext uri="{9D8B030D-6E8A-4147-A177-3AD203B41FA5}">
                      <a16:colId xmlns:a16="http://schemas.microsoft.com/office/drawing/2014/main" val="1274210343"/>
                    </a:ext>
                  </a:extLst>
                </a:gridCol>
              </a:tblGrid>
              <a:tr h="228600">
                <a:tc gridSpan="3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b="1" u="none" strike="noStrike" dirty="0">
                          <a:effectLst/>
                        </a:rPr>
                        <a:t>Absenteísmo/2026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678267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Jan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622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 dirty="0">
                          <a:effectLst/>
                        </a:rPr>
                        <a:t>18,95%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292500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Fev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588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17,66%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908282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Mar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541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16,00%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6489249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Abr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530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16,40%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689213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Mai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 dirty="0">
                          <a:effectLst/>
                        </a:rPr>
                        <a:t>369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12,78%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605078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Jun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446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 dirty="0">
                          <a:effectLst/>
                        </a:rPr>
                        <a:t>15,20%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19623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8804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7A11E4-19EA-74CE-3949-7F00D6459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7417AF41-699E-8CE1-B289-C9A56BED63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1" y="94234"/>
            <a:ext cx="2340864" cy="847344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481D84E8-8C6C-4C49-9D3E-1058E35DD7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8935815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619CCFC2-9F0B-4891-ADE9-12AE09307C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7389812"/>
              </p:ext>
            </p:extLst>
          </p:nvPr>
        </p:nvGraphicFramePr>
        <p:xfrm>
          <a:off x="9542206" y="0"/>
          <a:ext cx="2649792" cy="1600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83264">
                  <a:extLst>
                    <a:ext uri="{9D8B030D-6E8A-4147-A177-3AD203B41FA5}">
                      <a16:colId xmlns:a16="http://schemas.microsoft.com/office/drawing/2014/main" val="2211040816"/>
                    </a:ext>
                  </a:extLst>
                </a:gridCol>
                <a:gridCol w="883264">
                  <a:extLst>
                    <a:ext uri="{9D8B030D-6E8A-4147-A177-3AD203B41FA5}">
                      <a16:colId xmlns:a16="http://schemas.microsoft.com/office/drawing/2014/main" val="2448197191"/>
                    </a:ext>
                  </a:extLst>
                </a:gridCol>
                <a:gridCol w="883264">
                  <a:extLst>
                    <a:ext uri="{9D8B030D-6E8A-4147-A177-3AD203B41FA5}">
                      <a16:colId xmlns:a16="http://schemas.microsoft.com/office/drawing/2014/main" val="201150719"/>
                    </a:ext>
                  </a:extLst>
                </a:gridCol>
              </a:tblGrid>
              <a:tr h="228600">
                <a:tc gridSpan="3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b="1" u="none" strike="noStrike" dirty="0">
                          <a:effectLst/>
                        </a:rPr>
                        <a:t>Absenteísmo/2026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176701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Jan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56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15,26%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8081189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Fev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37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9,84%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938778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Mar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58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10,16%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244338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Abr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57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14,92%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682682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Mai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57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15,57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712104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Jun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>
                          <a:effectLst/>
                        </a:rPr>
                        <a:t>51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400" u="none" strike="noStrike" dirty="0">
                          <a:effectLst/>
                        </a:rPr>
                        <a:t>13,49%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62836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71023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0757669"/>
              </p:ext>
            </p:extLst>
          </p:nvPr>
        </p:nvGraphicFramePr>
        <p:xfrm>
          <a:off x="1" y="1"/>
          <a:ext cx="12191999" cy="685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Imagem 5">
            <a:extLst>
              <a:ext uri="{FF2B5EF4-FFF2-40B4-BE49-F238E27FC236}">
                <a16:creationId xmlns:a16="http://schemas.microsoft.com/office/drawing/2014/main" id="{403A6EB1-DE92-4EFC-94E1-9CAC59CB66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76" y="109057"/>
            <a:ext cx="2259600" cy="81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7412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2242864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Imagem 5">
            <a:extLst>
              <a:ext uri="{FF2B5EF4-FFF2-40B4-BE49-F238E27FC236}">
                <a16:creationId xmlns:a16="http://schemas.microsoft.com/office/drawing/2014/main" id="{3BE65DDD-5D9A-4435-A65D-E1E795023C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4" y="130028"/>
            <a:ext cx="2259600" cy="81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7121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463732" y="235437"/>
            <a:ext cx="90835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/>
              <a:t>CIRURGIAS REALIZADAS POR ESPECIALIDADE - 2026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EA3AA8AC-CAC2-4293-A2FE-AA71AD528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32" y="88083"/>
            <a:ext cx="2259600" cy="817928"/>
          </a:xfrm>
          <a:prstGeom prst="rect">
            <a:avLst/>
          </a:prstGeom>
        </p:spPr>
      </p:pic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0A160FAF-E9CC-DEA2-B5D8-EA3A82D85D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4375578"/>
              </p:ext>
            </p:extLst>
          </p:nvPr>
        </p:nvGraphicFramePr>
        <p:xfrm>
          <a:off x="309716" y="1053365"/>
          <a:ext cx="11636478" cy="56359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92889">
                  <a:extLst>
                    <a:ext uri="{9D8B030D-6E8A-4147-A177-3AD203B41FA5}">
                      <a16:colId xmlns:a16="http://schemas.microsoft.com/office/drawing/2014/main" val="3540482952"/>
                    </a:ext>
                  </a:extLst>
                </a:gridCol>
                <a:gridCol w="2241434">
                  <a:extLst>
                    <a:ext uri="{9D8B030D-6E8A-4147-A177-3AD203B41FA5}">
                      <a16:colId xmlns:a16="http://schemas.microsoft.com/office/drawing/2014/main" val="1415498163"/>
                    </a:ext>
                  </a:extLst>
                </a:gridCol>
                <a:gridCol w="1373782">
                  <a:extLst>
                    <a:ext uri="{9D8B030D-6E8A-4147-A177-3AD203B41FA5}">
                      <a16:colId xmlns:a16="http://schemas.microsoft.com/office/drawing/2014/main" val="2398047823"/>
                    </a:ext>
                  </a:extLst>
                </a:gridCol>
                <a:gridCol w="1337630">
                  <a:extLst>
                    <a:ext uri="{9D8B030D-6E8A-4147-A177-3AD203B41FA5}">
                      <a16:colId xmlns:a16="http://schemas.microsoft.com/office/drawing/2014/main" val="4261422066"/>
                    </a:ext>
                  </a:extLst>
                </a:gridCol>
                <a:gridCol w="1229173">
                  <a:extLst>
                    <a:ext uri="{9D8B030D-6E8A-4147-A177-3AD203B41FA5}">
                      <a16:colId xmlns:a16="http://schemas.microsoft.com/office/drawing/2014/main" val="1734170463"/>
                    </a:ext>
                  </a:extLst>
                </a:gridCol>
                <a:gridCol w="1016780">
                  <a:extLst>
                    <a:ext uri="{9D8B030D-6E8A-4147-A177-3AD203B41FA5}">
                      <a16:colId xmlns:a16="http://schemas.microsoft.com/office/drawing/2014/main" val="2827297679"/>
                    </a:ext>
                  </a:extLst>
                </a:gridCol>
                <a:gridCol w="1016780">
                  <a:extLst>
                    <a:ext uri="{9D8B030D-6E8A-4147-A177-3AD203B41FA5}">
                      <a16:colId xmlns:a16="http://schemas.microsoft.com/office/drawing/2014/main" val="3146686124"/>
                    </a:ext>
                  </a:extLst>
                </a:gridCol>
                <a:gridCol w="1428010">
                  <a:extLst>
                    <a:ext uri="{9D8B030D-6E8A-4147-A177-3AD203B41FA5}">
                      <a16:colId xmlns:a16="http://schemas.microsoft.com/office/drawing/2014/main" val="2048066570"/>
                    </a:ext>
                  </a:extLst>
                </a:gridCol>
              </a:tblGrid>
              <a:tr h="2660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Especialidades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Média Mensal  2025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 err="1">
                          <a:effectLst/>
                        </a:rPr>
                        <a:t>jan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 err="1">
                          <a:effectLst/>
                        </a:rPr>
                        <a:t>fev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>
                          <a:effectLst/>
                        </a:rPr>
                        <a:t>mar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>
                          <a:effectLst/>
                        </a:rPr>
                        <a:t>abr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>
                          <a:effectLst/>
                        </a:rPr>
                        <a:t>mai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 err="1">
                          <a:effectLst/>
                        </a:rPr>
                        <a:t>jun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172994"/>
                  </a:ext>
                </a:extLst>
              </a:tr>
              <a:tr h="2660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Cir. Geral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109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99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116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 dirty="0">
                          <a:effectLst/>
                        </a:rPr>
                        <a:t>127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 dirty="0">
                          <a:effectLst/>
                        </a:rPr>
                        <a:t>104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 dirty="0">
                          <a:effectLst/>
                        </a:rPr>
                        <a:t>143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 dirty="0">
                          <a:effectLst/>
                        </a:rPr>
                        <a:t>119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9910482"/>
                  </a:ext>
                </a:extLst>
              </a:tr>
              <a:tr h="2660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Ortopedia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93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104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89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94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112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105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108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1836951"/>
                  </a:ext>
                </a:extLst>
              </a:tr>
              <a:tr h="2660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Ginecologia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40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48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54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47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50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80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8283503"/>
                  </a:ext>
                </a:extLst>
              </a:tr>
              <a:tr h="2660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Exames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39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73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57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60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115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110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87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4431478"/>
                  </a:ext>
                </a:extLst>
              </a:tr>
              <a:tr h="2660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Urologia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29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26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37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9146126"/>
                  </a:ext>
                </a:extLst>
              </a:tr>
              <a:tr h="2660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Cir. Vascular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19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5258124"/>
                  </a:ext>
                </a:extLst>
              </a:tr>
              <a:tr h="2660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Neurocirurgia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6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6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958264"/>
                  </a:ext>
                </a:extLst>
              </a:tr>
              <a:tr h="2660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Bucomaxilo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8578322"/>
                  </a:ext>
                </a:extLst>
              </a:tr>
              <a:tr h="2660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Cabeça e pescoço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9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9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462548"/>
                  </a:ext>
                </a:extLst>
              </a:tr>
              <a:tr h="2660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Gastro 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4177443"/>
                  </a:ext>
                </a:extLst>
              </a:tr>
              <a:tr h="2660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Cir. Pediátrica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5959341"/>
                  </a:ext>
                </a:extLst>
              </a:tr>
              <a:tr h="2660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Proctologia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9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9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8057246"/>
                  </a:ext>
                </a:extLst>
              </a:tr>
              <a:tr h="2660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Nefrologia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7651227"/>
                  </a:ext>
                </a:extLst>
              </a:tr>
              <a:tr h="2660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Torácica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 dirty="0">
                          <a:effectLst/>
                        </a:rPr>
                        <a:t>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5197703"/>
                  </a:ext>
                </a:extLst>
              </a:tr>
              <a:tr h="2660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Oftalmologia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85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80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114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80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172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79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2712004"/>
                  </a:ext>
                </a:extLst>
              </a:tr>
              <a:tr h="2660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Cir. Plástica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8463805"/>
                  </a:ext>
                </a:extLst>
              </a:tr>
              <a:tr h="2660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Dentista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2437262"/>
                  </a:ext>
                </a:extLst>
              </a:tr>
              <a:tr h="2660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Pneumologista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695168"/>
                  </a:ext>
                </a:extLst>
              </a:tr>
              <a:tr h="3144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 dirty="0">
                          <a:effectLst/>
                        </a:rPr>
                        <a:t>Otorrino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16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 dirty="0">
                          <a:effectLst/>
                        </a:rPr>
                        <a:t>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0608976"/>
                  </a:ext>
                </a:extLst>
              </a:tr>
              <a:tr h="2660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Total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458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478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505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512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495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668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557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92994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76692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4335775"/>
              </p:ext>
            </p:extLst>
          </p:nvPr>
        </p:nvGraphicFramePr>
        <p:xfrm>
          <a:off x="0" y="0"/>
          <a:ext cx="12192000" cy="685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Imagem 5">
            <a:extLst>
              <a:ext uri="{FF2B5EF4-FFF2-40B4-BE49-F238E27FC236}">
                <a16:creationId xmlns:a16="http://schemas.microsoft.com/office/drawing/2014/main" id="{96BF444B-2EFC-4EBF-8743-42C9BB4D96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32" y="88083"/>
            <a:ext cx="2259600" cy="81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004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2712704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9" name="Imagem 8">
            <a:extLst>
              <a:ext uri="{FF2B5EF4-FFF2-40B4-BE49-F238E27FC236}">
                <a16:creationId xmlns:a16="http://schemas.microsoft.com/office/drawing/2014/main" id="{FFFE9424-D659-450E-B675-00E1D00B4F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4" y="45665"/>
            <a:ext cx="2340867" cy="847345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C295E75C-A24A-4CD7-8EBD-C9B3C404992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73" t="7578" r="4660" b="5967"/>
          <a:stretch>
            <a:fillRect/>
          </a:stretch>
        </p:blipFill>
        <p:spPr>
          <a:xfrm>
            <a:off x="9118666" y="2203664"/>
            <a:ext cx="3089564" cy="1845942"/>
          </a:xfrm>
          <a:prstGeom prst="rect">
            <a:avLst/>
          </a:prstGeom>
        </p:spPr>
      </p:pic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006D61F3-EBE8-7455-AEF1-D869721989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4223501"/>
              </p:ext>
            </p:extLst>
          </p:nvPr>
        </p:nvGraphicFramePr>
        <p:xfrm>
          <a:off x="9053286" y="0"/>
          <a:ext cx="3073400" cy="18802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98700">
                  <a:extLst>
                    <a:ext uri="{9D8B030D-6E8A-4147-A177-3AD203B41FA5}">
                      <a16:colId xmlns:a16="http://schemas.microsoft.com/office/drawing/2014/main" val="1104963166"/>
                    </a:ext>
                  </a:extLst>
                </a:gridCol>
                <a:gridCol w="774700">
                  <a:extLst>
                    <a:ext uri="{9D8B030D-6E8A-4147-A177-3AD203B41FA5}">
                      <a16:colId xmlns:a16="http://schemas.microsoft.com/office/drawing/2014/main" val="1445241724"/>
                    </a:ext>
                  </a:extLst>
                </a:gridCol>
              </a:tblGrid>
              <a:tr h="361950">
                <a:tc gridSpan="2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VARIAÇÃO DE JUNHO/2026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0147677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Total de Atendimentos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1317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1906226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Total de Classificação Atual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1507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927610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pt-BR" sz="1600" u="none" strike="noStrike" dirty="0">
                          <a:effectLst/>
                        </a:rPr>
                        <a:t>Internações Anteriores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114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7068940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CLASSIFICAÇÃO ATUAL - ANTERIOR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1393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2941280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Diferença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600" u="none" strike="noStrike" dirty="0">
                          <a:effectLst/>
                        </a:rPr>
                        <a:t>-190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10124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732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645715" y="235437"/>
            <a:ext cx="8335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/>
              <a:t>DESCRIÇÃO DAS CIRURGIAS ELETIVAS - 2026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46BB07A-494D-44DC-9A13-3341D5E31C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32" y="88083"/>
            <a:ext cx="2259600" cy="817928"/>
          </a:xfrm>
          <a:prstGeom prst="rect">
            <a:avLst/>
          </a:prstGeom>
        </p:spPr>
      </p:pic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F38CCA33-E35E-18AB-619E-4F0CE94BEF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6770405"/>
              </p:ext>
            </p:extLst>
          </p:nvPr>
        </p:nvGraphicFramePr>
        <p:xfrm>
          <a:off x="339214" y="1150374"/>
          <a:ext cx="11562736" cy="54990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80259">
                  <a:extLst>
                    <a:ext uri="{9D8B030D-6E8A-4147-A177-3AD203B41FA5}">
                      <a16:colId xmlns:a16="http://schemas.microsoft.com/office/drawing/2014/main" val="1359838257"/>
                    </a:ext>
                  </a:extLst>
                </a:gridCol>
                <a:gridCol w="2227229">
                  <a:extLst>
                    <a:ext uri="{9D8B030D-6E8A-4147-A177-3AD203B41FA5}">
                      <a16:colId xmlns:a16="http://schemas.microsoft.com/office/drawing/2014/main" val="658320393"/>
                    </a:ext>
                  </a:extLst>
                </a:gridCol>
                <a:gridCol w="1365075">
                  <a:extLst>
                    <a:ext uri="{9D8B030D-6E8A-4147-A177-3AD203B41FA5}">
                      <a16:colId xmlns:a16="http://schemas.microsoft.com/office/drawing/2014/main" val="832130903"/>
                    </a:ext>
                  </a:extLst>
                </a:gridCol>
                <a:gridCol w="1329154">
                  <a:extLst>
                    <a:ext uri="{9D8B030D-6E8A-4147-A177-3AD203B41FA5}">
                      <a16:colId xmlns:a16="http://schemas.microsoft.com/office/drawing/2014/main" val="1004079776"/>
                    </a:ext>
                  </a:extLst>
                </a:gridCol>
                <a:gridCol w="1221385">
                  <a:extLst>
                    <a:ext uri="{9D8B030D-6E8A-4147-A177-3AD203B41FA5}">
                      <a16:colId xmlns:a16="http://schemas.microsoft.com/office/drawing/2014/main" val="1527129629"/>
                    </a:ext>
                  </a:extLst>
                </a:gridCol>
                <a:gridCol w="1010337">
                  <a:extLst>
                    <a:ext uri="{9D8B030D-6E8A-4147-A177-3AD203B41FA5}">
                      <a16:colId xmlns:a16="http://schemas.microsoft.com/office/drawing/2014/main" val="3610830186"/>
                    </a:ext>
                  </a:extLst>
                </a:gridCol>
                <a:gridCol w="1010337">
                  <a:extLst>
                    <a:ext uri="{9D8B030D-6E8A-4147-A177-3AD203B41FA5}">
                      <a16:colId xmlns:a16="http://schemas.microsoft.com/office/drawing/2014/main" val="2854638075"/>
                    </a:ext>
                  </a:extLst>
                </a:gridCol>
                <a:gridCol w="1418960">
                  <a:extLst>
                    <a:ext uri="{9D8B030D-6E8A-4147-A177-3AD203B41FA5}">
                      <a16:colId xmlns:a16="http://schemas.microsoft.com/office/drawing/2014/main" val="2795032738"/>
                    </a:ext>
                  </a:extLst>
                </a:gridCol>
              </a:tblGrid>
              <a:tr h="2618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Especialidades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Média Mensal  2025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 err="1">
                          <a:effectLst/>
                        </a:rPr>
                        <a:t>jan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>
                          <a:effectLst/>
                        </a:rPr>
                        <a:t>fev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>
                          <a:effectLst/>
                        </a:rPr>
                        <a:t>mar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>
                          <a:effectLst/>
                        </a:rPr>
                        <a:t>abr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>
                          <a:effectLst/>
                        </a:rPr>
                        <a:t>mai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 err="1">
                          <a:effectLst/>
                        </a:rPr>
                        <a:t>jun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1243972"/>
                  </a:ext>
                </a:extLst>
              </a:tr>
              <a:tr h="2618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Cir. Geral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 dirty="0">
                          <a:effectLst/>
                        </a:rPr>
                        <a:t>52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 dirty="0">
                          <a:effectLst/>
                        </a:rPr>
                        <a:t>38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 dirty="0">
                          <a:effectLst/>
                        </a:rPr>
                        <a:t>33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 dirty="0">
                          <a:effectLst/>
                        </a:rPr>
                        <a:t>53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 dirty="0">
                          <a:effectLst/>
                        </a:rPr>
                        <a:t>35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8365856"/>
                  </a:ext>
                </a:extLst>
              </a:tr>
              <a:tr h="2618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Ortopedia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70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74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67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66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89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83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 dirty="0">
                          <a:effectLst/>
                        </a:rPr>
                        <a:t>82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8810705"/>
                  </a:ext>
                </a:extLst>
              </a:tr>
              <a:tr h="2618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Ginecologia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6476243"/>
                  </a:ext>
                </a:extLst>
              </a:tr>
              <a:tr h="2618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Exames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3470577"/>
                  </a:ext>
                </a:extLst>
              </a:tr>
              <a:tr h="2618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Urologia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058177"/>
                  </a:ext>
                </a:extLst>
              </a:tr>
              <a:tr h="2618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Cir. Vascular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16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4161435"/>
                  </a:ext>
                </a:extLst>
              </a:tr>
              <a:tr h="2618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Neurocirurgia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 dirty="0">
                          <a:effectLst/>
                        </a:rPr>
                        <a:t>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6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6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1448899"/>
                  </a:ext>
                </a:extLst>
              </a:tr>
              <a:tr h="2618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Bucomaxilo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3602330"/>
                  </a:ext>
                </a:extLst>
              </a:tr>
              <a:tr h="2618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Cabeça e pescoço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 dirty="0">
                          <a:effectLst/>
                        </a:rPr>
                        <a:t>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2760547"/>
                  </a:ext>
                </a:extLst>
              </a:tr>
              <a:tr h="2618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Gastro 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5187462"/>
                  </a:ext>
                </a:extLst>
              </a:tr>
              <a:tr h="2618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Cir. Pediátrica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177810"/>
                  </a:ext>
                </a:extLst>
              </a:tr>
              <a:tr h="2618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Proctologia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1767315"/>
                  </a:ext>
                </a:extLst>
              </a:tr>
              <a:tr h="2618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Nefrologia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8118654"/>
                  </a:ext>
                </a:extLst>
              </a:tr>
              <a:tr h="2618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Torácica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6805982"/>
                  </a:ext>
                </a:extLst>
              </a:tr>
              <a:tr h="2618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Oftalmologia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5269909"/>
                  </a:ext>
                </a:extLst>
              </a:tr>
              <a:tr h="2618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Cir. Plástica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989684"/>
                  </a:ext>
                </a:extLst>
              </a:tr>
              <a:tr h="2618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Dentista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1012323"/>
                  </a:ext>
                </a:extLst>
              </a:tr>
              <a:tr h="2618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Pneumologista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8010247"/>
                  </a:ext>
                </a:extLst>
              </a:tr>
              <a:tr h="2618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Otorrino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2908007"/>
                  </a:ext>
                </a:extLst>
              </a:tr>
              <a:tr h="26185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Total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145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147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165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170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175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196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180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69504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11932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0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5671172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Imagem 6">
            <a:extLst>
              <a:ext uri="{FF2B5EF4-FFF2-40B4-BE49-F238E27FC236}">
                <a16:creationId xmlns:a16="http://schemas.microsoft.com/office/drawing/2014/main" id="{DB53F260-CC3D-4AD1-8EA3-520D35F89F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98" y="264253"/>
            <a:ext cx="2305948" cy="834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8859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558981" y="155882"/>
            <a:ext cx="84847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cs typeface="Times New Roman" panose="02020603050405020304" pitchFamily="18" charset="0"/>
              </a:rPr>
              <a:t> CIRURGIAS DE URGÊNCIA E EMERGÊNCIA - 2026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A01BFC3-DDCE-4CC6-B8C0-AAB335AAE6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32" y="88083"/>
            <a:ext cx="2259600" cy="817928"/>
          </a:xfrm>
          <a:prstGeom prst="rect">
            <a:avLst/>
          </a:prstGeom>
        </p:spPr>
      </p:pic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843D06DE-847D-D8DF-CAC5-5AC91E447D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4624612"/>
              </p:ext>
            </p:extLst>
          </p:nvPr>
        </p:nvGraphicFramePr>
        <p:xfrm>
          <a:off x="217596" y="1166506"/>
          <a:ext cx="11756808" cy="53206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13497">
                  <a:extLst>
                    <a:ext uri="{9D8B030D-6E8A-4147-A177-3AD203B41FA5}">
                      <a16:colId xmlns:a16="http://schemas.microsoft.com/office/drawing/2014/main" val="2406095858"/>
                    </a:ext>
                  </a:extLst>
                </a:gridCol>
                <a:gridCol w="2264612">
                  <a:extLst>
                    <a:ext uri="{9D8B030D-6E8A-4147-A177-3AD203B41FA5}">
                      <a16:colId xmlns:a16="http://schemas.microsoft.com/office/drawing/2014/main" val="3956393086"/>
                    </a:ext>
                  </a:extLst>
                </a:gridCol>
                <a:gridCol w="1387988">
                  <a:extLst>
                    <a:ext uri="{9D8B030D-6E8A-4147-A177-3AD203B41FA5}">
                      <a16:colId xmlns:a16="http://schemas.microsoft.com/office/drawing/2014/main" val="1535565726"/>
                    </a:ext>
                  </a:extLst>
                </a:gridCol>
                <a:gridCol w="1351462">
                  <a:extLst>
                    <a:ext uri="{9D8B030D-6E8A-4147-A177-3AD203B41FA5}">
                      <a16:colId xmlns:a16="http://schemas.microsoft.com/office/drawing/2014/main" val="606289751"/>
                    </a:ext>
                  </a:extLst>
                </a:gridCol>
                <a:gridCol w="1241884">
                  <a:extLst>
                    <a:ext uri="{9D8B030D-6E8A-4147-A177-3AD203B41FA5}">
                      <a16:colId xmlns:a16="http://schemas.microsoft.com/office/drawing/2014/main" val="218140997"/>
                    </a:ext>
                  </a:extLst>
                </a:gridCol>
                <a:gridCol w="1027294">
                  <a:extLst>
                    <a:ext uri="{9D8B030D-6E8A-4147-A177-3AD203B41FA5}">
                      <a16:colId xmlns:a16="http://schemas.microsoft.com/office/drawing/2014/main" val="1856183692"/>
                    </a:ext>
                  </a:extLst>
                </a:gridCol>
                <a:gridCol w="1027294">
                  <a:extLst>
                    <a:ext uri="{9D8B030D-6E8A-4147-A177-3AD203B41FA5}">
                      <a16:colId xmlns:a16="http://schemas.microsoft.com/office/drawing/2014/main" val="3954269715"/>
                    </a:ext>
                  </a:extLst>
                </a:gridCol>
                <a:gridCol w="1442777">
                  <a:extLst>
                    <a:ext uri="{9D8B030D-6E8A-4147-A177-3AD203B41FA5}">
                      <a16:colId xmlns:a16="http://schemas.microsoft.com/office/drawing/2014/main" val="3613260815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Especialidades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Média Mensal  2025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 err="1">
                          <a:effectLst/>
                        </a:rPr>
                        <a:t>jan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 err="1">
                          <a:effectLst/>
                        </a:rPr>
                        <a:t>fev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mar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 err="1">
                          <a:effectLst/>
                        </a:rPr>
                        <a:t>abr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 err="1">
                          <a:effectLst/>
                        </a:rPr>
                        <a:t>mai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 err="1">
                          <a:effectLst/>
                        </a:rPr>
                        <a:t>jun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997876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Cir. Geral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52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53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63388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Ortopedia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70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74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67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66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89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83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82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309750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Ginecologia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491325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Exames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733451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Urologia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 dirty="0">
                          <a:effectLst/>
                        </a:rPr>
                        <a:t>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556581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Cir. Vascular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16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617438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Neurocirurgia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6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6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591900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Bucomaxilo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337430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Cabeça e pescoço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739569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Gastro 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693865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Cir. Pediátrica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653336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Proctologia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471520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Nefrologia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361982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Torácica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217495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Oftalmologia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751779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Cir. Plástica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765176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Dentista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483556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Pneumologista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544988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Otorrino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135694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Total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145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147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165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170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175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196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180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4858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42930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0000000-0008-0000-00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3198483"/>
              </p:ext>
            </p:extLst>
          </p:nvPr>
        </p:nvGraphicFramePr>
        <p:xfrm>
          <a:off x="1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Imagem 5">
            <a:extLst>
              <a:ext uri="{FF2B5EF4-FFF2-40B4-BE49-F238E27FC236}">
                <a16:creationId xmlns:a16="http://schemas.microsoft.com/office/drawing/2014/main" id="{F4BB8BF2-0D85-4589-805A-434FC3E6FB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40" y="88084"/>
            <a:ext cx="2259600" cy="81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1054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997033" y="166828"/>
            <a:ext cx="9332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/>
              <a:t>CIRURGIAS SUSPENSAS POR ESPECIALIDADE - 2026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C9BAD339-B628-4497-BF08-4E4FD31D6F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32" y="88083"/>
            <a:ext cx="2259600" cy="817928"/>
          </a:xfrm>
          <a:prstGeom prst="rect">
            <a:avLst/>
          </a:prstGeom>
        </p:spPr>
      </p:pic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28237E9B-B5CA-F4FF-D099-B088897A3F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0667714"/>
              </p:ext>
            </p:extLst>
          </p:nvPr>
        </p:nvGraphicFramePr>
        <p:xfrm>
          <a:off x="204133" y="1254125"/>
          <a:ext cx="11815802" cy="52960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23601">
                  <a:extLst>
                    <a:ext uri="{9D8B030D-6E8A-4147-A177-3AD203B41FA5}">
                      <a16:colId xmlns:a16="http://schemas.microsoft.com/office/drawing/2014/main" val="4183345180"/>
                    </a:ext>
                  </a:extLst>
                </a:gridCol>
                <a:gridCol w="2275975">
                  <a:extLst>
                    <a:ext uri="{9D8B030D-6E8A-4147-A177-3AD203B41FA5}">
                      <a16:colId xmlns:a16="http://schemas.microsoft.com/office/drawing/2014/main" val="871377240"/>
                    </a:ext>
                  </a:extLst>
                </a:gridCol>
                <a:gridCol w="1394952">
                  <a:extLst>
                    <a:ext uri="{9D8B030D-6E8A-4147-A177-3AD203B41FA5}">
                      <a16:colId xmlns:a16="http://schemas.microsoft.com/office/drawing/2014/main" val="242941896"/>
                    </a:ext>
                  </a:extLst>
                </a:gridCol>
                <a:gridCol w="1358244">
                  <a:extLst>
                    <a:ext uri="{9D8B030D-6E8A-4147-A177-3AD203B41FA5}">
                      <a16:colId xmlns:a16="http://schemas.microsoft.com/office/drawing/2014/main" val="209336713"/>
                    </a:ext>
                  </a:extLst>
                </a:gridCol>
                <a:gridCol w="1248115">
                  <a:extLst>
                    <a:ext uri="{9D8B030D-6E8A-4147-A177-3AD203B41FA5}">
                      <a16:colId xmlns:a16="http://schemas.microsoft.com/office/drawing/2014/main" val="2351114906"/>
                    </a:ext>
                  </a:extLst>
                </a:gridCol>
                <a:gridCol w="1032449">
                  <a:extLst>
                    <a:ext uri="{9D8B030D-6E8A-4147-A177-3AD203B41FA5}">
                      <a16:colId xmlns:a16="http://schemas.microsoft.com/office/drawing/2014/main" val="1943755808"/>
                    </a:ext>
                  </a:extLst>
                </a:gridCol>
                <a:gridCol w="1032449">
                  <a:extLst>
                    <a:ext uri="{9D8B030D-6E8A-4147-A177-3AD203B41FA5}">
                      <a16:colId xmlns:a16="http://schemas.microsoft.com/office/drawing/2014/main" val="3039561890"/>
                    </a:ext>
                  </a:extLst>
                </a:gridCol>
                <a:gridCol w="1450017">
                  <a:extLst>
                    <a:ext uri="{9D8B030D-6E8A-4147-A177-3AD203B41FA5}">
                      <a16:colId xmlns:a16="http://schemas.microsoft.com/office/drawing/2014/main" val="1992275377"/>
                    </a:ext>
                  </a:extLst>
                </a:gridCol>
              </a:tblGrid>
              <a:tr h="17539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Especialidades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Média Mensal  2025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Jan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 err="1">
                          <a:effectLst/>
                        </a:rPr>
                        <a:t>Fev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Mar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 err="1">
                          <a:effectLst/>
                        </a:rPr>
                        <a:t>Abr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Mai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 err="1">
                          <a:effectLst/>
                        </a:rPr>
                        <a:t>Jun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1767680"/>
                  </a:ext>
                </a:extLst>
              </a:tr>
              <a:tr h="2087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Cir. Geral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19,0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16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1526250"/>
                  </a:ext>
                </a:extLst>
              </a:tr>
              <a:tr h="2087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Ortopedia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7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9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7,0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9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5903952"/>
                  </a:ext>
                </a:extLst>
              </a:tr>
              <a:tr h="2087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Ginecologia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6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6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7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6,0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17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1876863"/>
                  </a:ext>
                </a:extLst>
              </a:tr>
              <a:tr h="2087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Exames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 dirty="0">
                          <a:effectLst/>
                        </a:rPr>
                        <a:t>20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11,0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9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9968671"/>
                  </a:ext>
                </a:extLst>
              </a:tr>
              <a:tr h="2087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Urologia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2,0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7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6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0939933"/>
                  </a:ext>
                </a:extLst>
              </a:tr>
              <a:tr h="2087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Cir. Vascular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2,0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6269127"/>
                  </a:ext>
                </a:extLst>
              </a:tr>
              <a:tr h="2087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Neurocirurgia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0,0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9748873"/>
                  </a:ext>
                </a:extLst>
              </a:tr>
              <a:tr h="2087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Bucomaxilo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0,0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0861614"/>
                  </a:ext>
                </a:extLst>
              </a:tr>
              <a:tr h="2087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Cabeça e pescoço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9,0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1678903"/>
                  </a:ext>
                </a:extLst>
              </a:tr>
              <a:tr h="2087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Gastro 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0,0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614743"/>
                  </a:ext>
                </a:extLst>
              </a:tr>
              <a:tr h="2087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Cir. Pediátrica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0,0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4633163"/>
                  </a:ext>
                </a:extLst>
              </a:tr>
              <a:tr h="2087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Proctologia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1,0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8187656"/>
                  </a:ext>
                </a:extLst>
              </a:tr>
              <a:tr h="2087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Nefrologia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0,0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7732830"/>
                  </a:ext>
                </a:extLst>
              </a:tr>
              <a:tr h="2087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Torácica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0,0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6205488"/>
                  </a:ext>
                </a:extLst>
              </a:tr>
              <a:tr h="2087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Oftalmologia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7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1,0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3337029"/>
                  </a:ext>
                </a:extLst>
              </a:tr>
              <a:tr h="2087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Cir. Plástica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0,0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5844828"/>
                  </a:ext>
                </a:extLst>
              </a:tr>
              <a:tr h="2087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Dentista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0,0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3813223"/>
                  </a:ext>
                </a:extLst>
              </a:tr>
              <a:tr h="2087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Pneumologista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3,0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633538"/>
                  </a:ext>
                </a:extLst>
              </a:tr>
              <a:tr h="2087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Otorrino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1002583"/>
                  </a:ext>
                </a:extLst>
              </a:tr>
              <a:tr h="2087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Total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63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59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57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61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48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84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74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52" marR="8352" marT="835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43316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35638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909216" y="183973"/>
            <a:ext cx="10595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/>
              <a:t>                     MOTIVOS DOS CANCELAMENTOS DAS CIRURGIAS - 2026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AB22D27-8E58-488A-B330-5F6DF51E34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32" y="88083"/>
            <a:ext cx="2259600" cy="817928"/>
          </a:xfrm>
          <a:prstGeom prst="rect">
            <a:avLst/>
          </a:prstGeom>
        </p:spPr>
      </p:pic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E88B66A0-78B8-8A72-6666-0A7D124136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451928"/>
              </p:ext>
            </p:extLst>
          </p:nvPr>
        </p:nvGraphicFramePr>
        <p:xfrm>
          <a:off x="232343" y="906011"/>
          <a:ext cx="11727314" cy="59519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63658">
                  <a:extLst>
                    <a:ext uri="{9D8B030D-6E8A-4147-A177-3AD203B41FA5}">
                      <a16:colId xmlns:a16="http://schemas.microsoft.com/office/drawing/2014/main" val="1562098151"/>
                    </a:ext>
                  </a:extLst>
                </a:gridCol>
                <a:gridCol w="977276">
                  <a:extLst>
                    <a:ext uri="{9D8B030D-6E8A-4147-A177-3AD203B41FA5}">
                      <a16:colId xmlns:a16="http://schemas.microsoft.com/office/drawing/2014/main" val="1939756945"/>
                    </a:ext>
                  </a:extLst>
                </a:gridCol>
                <a:gridCol w="977276">
                  <a:extLst>
                    <a:ext uri="{9D8B030D-6E8A-4147-A177-3AD203B41FA5}">
                      <a16:colId xmlns:a16="http://schemas.microsoft.com/office/drawing/2014/main" val="2303136575"/>
                    </a:ext>
                  </a:extLst>
                </a:gridCol>
                <a:gridCol w="977276">
                  <a:extLst>
                    <a:ext uri="{9D8B030D-6E8A-4147-A177-3AD203B41FA5}">
                      <a16:colId xmlns:a16="http://schemas.microsoft.com/office/drawing/2014/main" val="2557732301"/>
                    </a:ext>
                  </a:extLst>
                </a:gridCol>
                <a:gridCol w="977276">
                  <a:extLst>
                    <a:ext uri="{9D8B030D-6E8A-4147-A177-3AD203B41FA5}">
                      <a16:colId xmlns:a16="http://schemas.microsoft.com/office/drawing/2014/main" val="839635624"/>
                    </a:ext>
                  </a:extLst>
                </a:gridCol>
                <a:gridCol w="977276">
                  <a:extLst>
                    <a:ext uri="{9D8B030D-6E8A-4147-A177-3AD203B41FA5}">
                      <a16:colId xmlns:a16="http://schemas.microsoft.com/office/drawing/2014/main" val="1645192068"/>
                    </a:ext>
                  </a:extLst>
                </a:gridCol>
                <a:gridCol w="977276">
                  <a:extLst>
                    <a:ext uri="{9D8B030D-6E8A-4147-A177-3AD203B41FA5}">
                      <a16:colId xmlns:a16="http://schemas.microsoft.com/office/drawing/2014/main" val="2022287218"/>
                    </a:ext>
                  </a:extLst>
                </a:gridCol>
              </a:tblGrid>
              <a:tr h="15345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b="1" u="none" strike="noStrike" dirty="0">
                          <a:effectLst/>
                        </a:rPr>
                        <a:t>CANCELADAS</a:t>
                      </a:r>
                      <a:endParaRPr lang="pt-BR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b="1" u="none" strike="noStrike" dirty="0" err="1">
                          <a:effectLst/>
                        </a:rPr>
                        <a:t>jan</a:t>
                      </a:r>
                      <a:endParaRPr lang="pt-BR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b="1" u="none" strike="noStrike" dirty="0" err="1">
                          <a:effectLst/>
                        </a:rPr>
                        <a:t>fev</a:t>
                      </a:r>
                      <a:endParaRPr lang="pt-BR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b="1" u="none" strike="noStrike" dirty="0">
                          <a:effectLst/>
                        </a:rPr>
                        <a:t>mar</a:t>
                      </a:r>
                      <a:endParaRPr lang="pt-BR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b="1" u="none" strike="noStrike" dirty="0" err="1">
                          <a:effectLst/>
                        </a:rPr>
                        <a:t>abr</a:t>
                      </a:r>
                      <a:endParaRPr lang="pt-BR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b="1" u="none" strike="noStrike" dirty="0" err="1">
                          <a:effectLst/>
                        </a:rPr>
                        <a:t>mai</a:t>
                      </a:r>
                      <a:endParaRPr lang="pt-BR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b="1" u="none" strike="noStrike" dirty="0" err="1">
                          <a:effectLst/>
                        </a:rPr>
                        <a:t>jun</a:t>
                      </a:r>
                      <a:endParaRPr lang="pt-BR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3973267"/>
                  </a:ext>
                </a:extLst>
              </a:tr>
              <a:tr h="1534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ALERGIA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4459904"/>
                  </a:ext>
                </a:extLst>
              </a:tr>
              <a:tr h="1534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ALTERAÇÕES NA GLICEMIA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1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8836861"/>
                  </a:ext>
                </a:extLst>
              </a:tr>
              <a:tr h="1534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BRADICARDIA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707183"/>
                  </a:ext>
                </a:extLst>
              </a:tr>
              <a:tr h="1534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CONTRA-INDICAÇÃO ANESTESICA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1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2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4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6565060"/>
                  </a:ext>
                </a:extLst>
              </a:tr>
              <a:tr h="1534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CONVÊNIO NÃO AUTORIZOU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0806956"/>
                  </a:ext>
                </a:extLst>
              </a:tr>
              <a:tr h="1534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CONVÊNIO NÃO AUTORIZOU NESSA INSTITUIÇÃO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9573682"/>
                  </a:ext>
                </a:extLst>
              </a:tr>
              <a:tr h="1534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EXAME ALTERADO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4147606"/>
                  </a:ext>
                </a:extLst>
              </a:tr>
              <a:tr h="1534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EXAMES ALTERADOS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0146361"/>
                  </a:ext>
                </a:extLst>
              </a:tr>
              <a:tr h="1534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FALTA DE JEJUM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1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1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9605305"/>
                  </a:ext>
                </a:extLst>
              </a:tr>
              <a:tr h="1534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HIPERTENSÃO ARTERIAL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1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2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3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1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5648059"/>
                  </a:ext>
                </a:extLst>
              </a:tr>
              <a:tr h="1534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INFECÇÃO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1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1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3792827"/>
                  </a:ext>
                </a:extLst>
              </a:tr>
              <a:tr h="1534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PACIENTE DESISTIU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27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27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26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22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36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37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1025598"/>
                  </a:ext>
                </a:extLst>
              </a:tr>
              <a:tr h="1534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PACIENTE SEM CONDIÇÕES CLÍNICAS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4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5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7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6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7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5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5613717"/>
                  </a:ext>
                </a:extLst>
              </a:tr>
              <a:tr h="1534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PLANO NÃO COBRE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9847719"/>
                  </a:ext>
                </a:extLst>
              </a:tr>
              <a:tr h="1534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TOSSE/RESFRIADO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1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1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1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2073209"/>
                  </a:ext>
                </a:extLst>
              </a:tr>
              <a:tr h="1534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CANCELADO PELO MÉDICO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 dirty="0">
                          <a:effectLst/>
                        </a:rPr>
                        <a:t>0</a:t>
                      </a:r>
                      <a:endParaRPr lang="pt-BR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2462379"/>
                  </a:ext>
                </a:extLst>
              </a:tr>
              <a:tr h="1534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DUPLICIDADE DE AGENDAMENTO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2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2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 dirty="0">
                          <a:effectLst/>
                        </a:rPr>
                        <a:t>0</a:t>
                      </a:r>
                      <a:endParaRPr lang="pt-BR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3471806"/>
                  </a:ext>
                </a:extLst>
              </a:tr>
              <a:tr h="1534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EXAME VENCIDO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4224879"/>
                  </a:ext>
                </a:extLst>
              </a:tr>
              <a:tr h="1534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FALTA DE AVALIAÇÃO DE OPME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9677031"/>
                  </a:ext>
                </a:extLst>
              </a:tr>
              <a:tr h="1534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FALTA DE AVALIAÇÃO CARDIOLÓGICA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8892727"/>
                  </a:ext>
                </a:extLst>
              </a:tr>
              <a:tr h="1534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FALTA DE ENERGIA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4393493"/>
                  </a:ext>
                </a:extLst>
              </a:tr>
              <a:tr h="1534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FALTA DE SANGUE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7206270"/>
                  </a:ext>
                </a:extLst>
              </a:tr>
              <a:tr h="1534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FALTA DE VAGA NA UTI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2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1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5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4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416281"/>
                  </a:ext>
                </a:extLst>
              </a:tr>
              <a:tr h="1534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050" u="none" strike="noStrike" dirty="0">
                          <a:effectLst/>
                        </a:rPr>
                        <a:t>FORNECEDOR NÃO ENTREGOU OPME</a:t>
                      </a:r>
                      <a:endParaRPr lang="pt-BR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2128698"/>
                  </a:ext>
                </a:extLst>
              </a:tr>
              <a:tr h="1534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050" u="none" strike="noStrike" dirty="0">
                          <a:effectLst/>
                        </a:rPr>
                        <a:t>PROBLEMAS COM MAT. OU EQUIPAMENTOS</a:t>
                      </a:r>
                      <a:endParaRPr lang="pt-BR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 dirty="0">
                          <a:effectLst/>
                        </a:rPr>
                        <a:t>1</a:t>
                      </a:r>
                      <a:endParaRPr lang="pt-BR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 dirty="0">
                          <a:effectLst/>
                        </a:rPr>
                        <a:t>2</a:t>
                      </a:r>
                      <a:endParaRPr lang="pt-BR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 dirty="0">
                          <a:effectLst/>
                        </a:rPr>
                        <a:t>0</a:t>
                      </a:r>
                      <a:endParaRPr lang="pt-BR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 dirty="0">
                          <a:effectLst/>
                        </a:rPr>
                        <a:t>1</a:t>
                      </a:r>
                      <a:endParaRPr lang="pt-BR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7566889"/>
                  </a:ext>
                </a:extLst>
              </a:tr>
              <a:tr h="1534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FOI PARA OUTRO HOSPITAL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1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 dirty="0">
                          <a:effectLst/>
                        </a:rPr>
                        <a:t>0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1561672"/>
                  </a:ext>
                </a:extLst>
              </a:tr>
              <a:tr h="1534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MELHORA CLÍNICA DO PACIENTE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1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1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2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2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76201"/>
                  </a:ext>
                </a:extLst>
              </a:tr>
              <a:tr h="1534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OUTROS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5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3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2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1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3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2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4426140"/>
                  </a:ext>
                </a:extLst>
              </a:tr>
              <a:tr h="1534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PACIENTE FOI A ÓBITO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5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1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1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2319369"/>
                  </a:ext>
                </a:extLst>
              </a:tr>
              <a:tr h="1534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REAVALIAÇÃO MÉDICA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2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1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2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3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1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2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6903642"/>
                  </a:ext>
                </a:extLst>
              </a:tr>
              <a:tr h="1534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SEM MOTIVO DECLARADO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6751029"/>
                  </a:ext>
                </a:extLst>
              </a:tr>
              <a:tr h="1534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TRANSFERIU PARA OUTRA DATA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9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12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17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11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23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12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6799099"/>
                  </a:ext>
                </a:extLst>
              </a:tr>
              <a:tr h="1534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TRATAMENTO CONSERVADOR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1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1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2413932"/>
                  </a:ext>
                </a:extLst>
              </a:tr>
              <a:tr h="1534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050" u="none" strike="noStrike" dirty="0">
                          <a:effectLst/>
                        </a:rPr>
                        <a:t>USO DE MEDICAÇÕES</a:t>
                      </a:r>
                      <a:endParaRPr lang="pt-BR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3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1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1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0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u="none" strike="noStrike">
                          <a:effectLst/>
                        </a:rPr>
                        <a:t>1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3722082"/>
                  </a:ext>
                </a:extLst>
              </a:tr>
              <a:tr h="1534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050" b="1" u="none" strike="noStrike" dirty="0">
                          <a:effectLst/>
                        </a:rPr>
                        <a:t>TOTAL </a:t>
                      </a:r>
                      <a:endParaRPr lang="pt-BR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b="1" u="none" strike="noStrike" dirty="0">
                          <a:effectLst/>
                        </a:rPr>
                        <a:t>60</a:t>
                      </a:r>
                      <a:endParaRPr lang="pt-BR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b="1" u="none" strike="noStrike" dirty="0">
                          <a:effectLst/>
                        </a:rPr>
                        <a:t>57</a:t>
                      </a:r>
                      <a:endParaRPr lang="pt-BR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b="1" u="none" strike="noStrike" dirty="0">
                          <a:effectLst/>
                        </a:rPr>
                        <a:t>61</a:t>
                      </a:r>
                      <a:endParaRPr lang="pt-BR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b="1" u="none" strike="noStrike" dirty="0">
                          <a:effectLst/>
                        </a:rPr>
                        <a:t>48</a:t>
                      </a:r>
                      <a:endParaRPr lang="pt-BR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b="1" u="none" strike="noStrike" dirty="0">
                          <a:effectLst/>
                        </a:rPr>
                        <a:t>84</a:t>
                      </a:r>
                      <a:endParaRPr lang="pt-BR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050" b="1" u="none" strike="noStrike" dirty="0">
                          <a:effectLst/>
                        </a:rPr>
                        <a:t>74</a:t>
                      </a:r>
                      <a:endParaRPr lang="pt-BR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3" marR="5313" marT="5313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90795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20971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795499" y="54527"/>
            <a:ext cx="99157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/>
              <a:t>TAXA DE CANCELAMENTO DE CIRURGIAS </a:t>
            </a:r>
            <a:br>
              <a:rPr lang="pt-BR" sz="2800" b="1" dirty="0"/>
            </a:br>
            <a:r>
              <a:rPr lang="pt-BR" sz="2800" b="1" dirty="0"/>
              <a:t>POR ESPECIALIDADE - 2026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A5FF6D2-DD33-43A6-9844-1847D727C9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32" y="88083"/>
            <a:ext cx="2259600" cy="817928"/>
          </a:xfrm>
          <a:prstGeom prst="rect">
            <a:avLst/>
          </a:prstGeom>
        </p:spPr>
      </p:pic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BCAECA7A-3150-E2DA-4052-E3C9F84FE5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4017714"/>
              </p:ext>
            </p:extLst>
          </p:nvPr>
        </p:nvGraphicFramePr>
        <p:xfrm>
          <a:off x="368710" y="1254125"/>
          <a:ext cx="11621730" cy="55150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68783">
                  <a:extLst>
                    <a:ext uri="{9D8B030D-6E8A-4147-A177-3AD203B41FA5}">
                      <a16:colId xmlns:a16="http://schemas.microsoft.com/office/drawing/2014/main" val="46713654"/>
                    </a:ext>
                  </a:extLst>
                </a:gridCol>
                <a:gridCol w="2551739">
                  <a:extLst>
                    <a:ext uri="{9D8B030D-6E8A-4147-A177-3AD203B41FA5}">
                      <a16:colId xmlns:a16="http://schemas.microsoft.com/office/drawing/2014/main" val="2391628745"/>
                    </a:ext>
                  </a:extLst>
                </a:gridCol>
                <a:gridCol w="1563969">
                  <a:extLst>
                    <a:ext uri="{9D8B030D-6E8A-4147-A177-3AD203B41FA5}">
                      <a16:colId xmlns:a16="http://schemas.microsoft.com/office/drawing/2014/main" val="2133259031"/>
                    </a:ext>
                  </a:extLst>
                </a:gridCol>
                <a:gridCol w="1522812">
                  <a:extLst>
                    <a:ext uri="{9D8B030D-6E8A-4147-A177-3AD203B41FA5}">
                      <a16:colId xmlns:a16="http://schemas.microsoft.com/office/drawing/2014/main" val="2473719665"/>
                    </a:ext>
                  </a:extLst>
                </a:gridCol>
                <a:gridCol w="1399341">
                  <a:extLst>
                    <a:ext uri="{9D8B030D-6E8A-4147-A177-3AD203B41FA5}">
                      <a16:colId xmlns:a16="http://schemas.microsoft.com/office/drawing/2014/main" val="3612500913"/>
                    </a:ext>
                  </a:extLst>
                </a:gridCol>
                <a:gridCol w="1157543">
                  <a:extLst>
                    <a:ext uri="{9D8B030D-6E8A-4147-A177-3AD203B41FA5}">
                      <a16:colId xmlns:a16="http://schemas.microsoft.com/office/drawing/2014/main" val="1979972766"/>
                    </a:ext>
                  </a:extLst>
                </a:gridCol>
                <a:gridCol w="1157543">
                  <a:extLst>
                    <a:ext uri="{9D8B030D-6E8A-4147-A177-3AD203B41FA5}">
                      <a16:colId xmlns:a16="http://schemas.microsoft.com/office/drawing/2014/main" val="3186575544"/>
                    </a:ext>
                  </a:extLst>
                </a:gridCol>
              </a:tblGrid>
              <a:tr h="232619">
                <a:tc row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Descrição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Janeiro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Fevereiro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Março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Abril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Maio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Junho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1992538"/>
                  </a:ext>
                </a:extLst>
              </a:tr>
              <a:tr h="15051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>
                          <a:effectLst/>
                        </a:rPr>
                        <a:t>TX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>
                          <a:effectLst/>
                        </a:rPr>
                        <a:t>TX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>
                          <a:effectLst/>
                        </a:rPr>
                        <a:t>TX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>
                          <a:effectLst/>
                        </a:rPr>
                        <a:t>TX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>
                          <a:effectLst/>
                        </a:rPr>
                        <a:t>TX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TX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6509042"/>
                  </a:ext>
                </a:extLst>
              </a:tr>
              <a:tr h="1984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Cir. Geral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9%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11%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13%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7%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12%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0691578"/>
                  </a:ext>
                </a:extLst>
              </a:tr>
              <a:tr h="1984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Ortopedia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8%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7%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7%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12%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8%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3666276"/>
                  </a:ext>
                </a:extLst>
              </a:tr>
              <a:tr h="1984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Ginecologia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11%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17%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25%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13%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5956963"/>
                  </a:ext>
                </a:extLst>
              </a:tr>
              <a:tr h="1984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Exames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22%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12%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15%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7%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16%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19%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3695060"/>
                  </a:ext>
                </a:extLst>
              </a:tr>
              <a:tr h="1984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Urologia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17%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9%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6%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16%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4%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14%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6252922"/>
                  </a:ext>
                </a:extLst>
              </a:tr>
              <a:tr h="1984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Cir. Vascular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4%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9%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14%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11%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7934007"/>
                  </a:ext>
                </a:extLst>
              </a:tr>
              <a:tr h="1984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Neurocirurgia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6167024"/>
                  </a:ext>
                </a:extLst>
              </a:tr>
              <a:tr h="1984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Bucomaxilo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236244"/>
                  </a:ext>
                </a:extLst>
              </a:tr>
              <a:tr h="1984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Cabeça e pescoço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33%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36%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41%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18%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12%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12%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0251274"/>
                  </a:ext>
                </a:extLst>
              </a:tr>
              <a:tr h="1984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Gastro 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8069707"/>
                  </a:ext>
                </a:extLst>
              </a:tr>
              <a:tr h="1984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Cir. Pediátrica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#DIV/0!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9971512"/>
                  </a:ext>
                </a:extLst>
              </a:tr>
              <a:tr h="1984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Proctologia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222141"/>
                  </a:ext>
                </a:extLst>
              </a:tr>
              <a:tr h="1984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Nefrologia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1114934"/>
                  </a:ext>
                </a:extLst>
              </a:tr>
              <a:tr h="1984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Torácica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0201701"/>
                  </a:ext>
                </a:extLst>
              </a:tr>
              <a:tr h="1984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Oftalmologia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8%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5%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4%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9335674"/>
                  </a:ext>
                </a:extLst>
              </a:tr>
              <a:tr h="1984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Cir. Plástica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5342317"/>
                  </a:ext>
                </a:extLst>
              </a:tr>
              <a:tr h="1984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Dentista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3243546"/>
                  </a:ext>
                </a:extLst>
              </a:tr>
              <a:tr h="1984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Pneumologista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0864568"/>
                  </a:ext>
                </a:extLst>
              </a:tr>
              <a:tr h="1984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Otorrino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9%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1112346"/>
                  </a:ext>
                </a:extLst>
              </a:tr>
              <a:tr h="1984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Total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11%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10%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11%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9%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11%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12%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42" marR="6842" marT="6842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97479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24243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59218583-81AB-45C5-8912-81AD5D0C0B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32" y="88083"/>
            <a:ext cx="2259600" cy="817928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8553682"/>
              </p:ext>
            </p:extLst>
          </p:nvPr>
        </p:nvGraphicFramePr>
        <p:xfrm>
          <a:off x="204132" y="88083"/>
          <a:ext cx="11783736" cy="66519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210827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0736172"/>
              </p:ext>
            </p:extLst>
          </p:nvPr>
        </p:nvGraphicFramePr>
        <p:xfrm>
          <a:off x="0" y="0"/>
          <a:ext cx="12191999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9" name="Imagem 8">
            <a:extLst>
              <a:ext uri="{FF2B5EF4-FFF2-40B4-BE49-F238E27FC236}">
                <a16:creationId xmlns:a16="http://schemas.microsoft.com/office/drawing/2014/main" id="{59218583-81AB-45C5-8912-81AD5D0C0B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32" y="88083"/>
            <a:ext cx="2259600" cy="81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6067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960824" y="208081"/>
            <a:ext cx="84649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DESCRIÇÃO DA TAXA DE INFECÇÃO HOSPITALAR - 2026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E7091F2-F9E8-400E-9E04-8F9E33CC6E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869" y="100483"/>
            <a:ext cx="2229374" cy="806987"/>
          </a:xfrm>
          <a:prstGeom prst="rect">
            <a:avLst/>
          </a:prstGeom>
        </p:spPr>
      </p:pic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309BA073-BEE7-FED1-A5AA-42AE7C0F59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7427007"/>
              </p:ext>
            </p:extLst>
          </p:nvPr>
        </p:nvGraphicFramePr>
        <p:xfrm>
          <a:off x="619432" y="1519084"/>
          <a:ext cx="11046541" cy="49112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27360">
                  <a:extLst>
                    <a:ext uri="{9D8B030D-6E8A-4147-A177-3AD203B41FA5}">
                      <a16:colId xmlns:a16="http://schemas.microsoft.com/office/drawing/2014/main" val="1655295244"/>
                    </a:ext>
                  </a:extLst>
                </a:gridCol>
                <a:gridCol w="2676922">
                  <a:extLst>
                    <a:ext uri="{9D8B030D-6E8A-4147-A177-3AD203B41FA5}">
                      <a16:colId xmlns:a16="http://schemas.microsoft.com/office/drawing/2014/main" val="2854049727"/>
                    </a:ext>
                  </a:extLst>
                </a:gridCol>
                <a:gridCol w="2643038">
                  <a:extLst>
                    <a:ext uri="{9D8B030D-6E8A-4147-A177-3AD203B41FA5}">
                      <a16:colId xmlns:a16="http://schemas.microsoft.com/office/drawing/2014/main" val="349945875"/>
                    </a:ext>
                  </a:extLst>
                </a:gridCol>
                <a:gridCol w="1999221">
                  <a:extLst>
                    <a:ext uri="{9D8B030D-6E8A-4147-A177-3AD203B41FA5}">
                      <a16:colId xmlns:a16="http://schemas.microsoft.com/office/drawing/2014/main" val="176766976"/>
                    </a:ext>
                  </a:extLst>
                </a:gridCol>
              </a:tblGrid>
              <a:tr h="61390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Referência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Saídas Reais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Nº de Infecções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TX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4928591"/>
                  </a:ext>
                </a:extLst>
              </a:tr>
              <a:tr h="61390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u="none" strike="noStrike" dirty="0">
                          <a:effectLst/>
                        </a:rPr>
                        <a:t>Média Mensal de 2025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7852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154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1,96%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8567750"/>
                  </a:ext>
                </a:extLst>
              </a:tr>
              <a:tr h="61390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u="none" strike="noStrike" dirty="0">
                          <a:effectLst/>
                        </a:rPr>
                        <a:t>Janeiro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628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2,39%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0262807"/>
                  </a:ext>
                </a:extLst>
              </a:tr>
              <a:tr h="61390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u="none" strike="noStrike" dirty="0">
                          <a:effectLst/>
                        </a:rPr>
                        <a:t>Fevereiro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621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9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1,45%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3824883"/>
                  </a:ext>
                </a:extLst>
              </a:tr>
              <a:tr h="61390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Março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 dirty="0">
                          <a:effectLst/>
                        </a:rPr>
                        <a:t>741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17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2,29%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8214393"/>
                  </a:ext>
                </a:extLst>
              </a:tr>
              <a:tr h="61390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Abril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 dirty="0">
                          <a:effectLst/>
                        </a:rPr>
                        <a:t>731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0,68%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7282469"/>
                  </a:ext>
                </a:extLst>
              </a:tr>
              <a:tr h="61390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Maio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 dirty="0">
                          <a:effectLst/>
                        </a:rPr>
                        <a:t>732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 dirty="0">
                          <a:effectLst/>
                        </a:rPr>
                        <a:t>8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 dirty="0">
                          <a:effectLst/>
                        </a:rPr>
                        <a:t>1,09%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0601563"/>
                  </a:ext>
                </a:extLst>
              </a:tr>
              <a:tr h="61390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Junho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720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 dirty="0">
                          <a:effectLst/>
                        </a:rPr>
                        <a:t>0,69%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22167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0182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5408214"/>
              </p:ext>
            </p:extLst>
          </p:nvPr>
        </p:nvGraphicFramePr>
        <p:xfrm>
          <a:off x="1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Imagem 2">
            <a:extLst>
              <a:ext uri="{FF2B5EF4-FFF2-40B4-BE49-F238E27FC236}">
                <a16:creationId xmlns:a16="http://schemas.microsoft.com/office/drawing/2014/main" id="{F9146018-36B1-4D90-A626-B6074F7516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69" y="87086"/>
            <a:ext cx="2340867" cy="84734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43278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CF136F9E-C15B-4089-9991-FABB2D6AC3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45" y="41945"/>
            <a:ext cx="2229374" cy="806987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FDF2A9E-2AB5-46FF-8640-A15B3D1285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3717593"/>
              </p:ext>
            </p:extLst>
          </p:nvPr>
        </p:nvGraphicFramePr>
        <p:xfrm>
          <a:off x="1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6128034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3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5760198"/>
              </p:ext>
            </p:extLst>
          </p:nvPr>
        </p:nvGraphicFramePr>
        <p:xfrm>
          <a:off x="0" y="88083"/>
          <a:ext cx="12191999" cy="67699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Imagem 7">
            <a:extLst>
              <a:ext uri="{FF2B5EF4-FFF2-40B4-BE49-F238E27FC236}">
                <a16:creationId xmlns:a16="http://schemas.microsoft.com/office/drawing/2014/main" id="{F4D6BC09-2CF4-4D25-AF54-50249B7BC5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32" y="88083"/>
            <a:ext cx="2259600" cy="81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17977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1F505A-69D7-02F4-AB3C-7DB71AE06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3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635222"/>
              </p:ext>
            </p:extLst>
          </p:nvPr>
        </p:nvGraphicFramePr>
        <p:xfrm>
          <a:off x="0" y="88083"/>
          <a:ext cx="12192000" cy="67699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Imagem 7">
            <a:extLst>
              <a:ext uri="{FF2B5EF4-FFF2-40B4-BE49-F238E27FC236}">
                <a16:creationId xmlns:a16="http://schemas.microsoft.com/office/drawing/2014/main" id="{DA03E490-AF13-2CE4-08A8-59B279F449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32" y="88083"/>
            <a:ext cx="2259600" cy="81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1685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3027876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9" name="Imagem 8">
            <a:extLst>
              <a:ext uri="{FF2B5EF4-FFF2-40B4-BE49-F238E27FC236}">
                <a16:creationId xmlns:a16="http://schemas.microsoft.com/office/drawing/2014/main" id="{CA74A411-3FA7-47CE-9706-88E1576ADC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32" y="88083"/>
            <a:ext cx="2259600" cy="81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2388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1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3825630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Imagem 7">
            <a:extLst>
              <a:ext uri="{FF2B5EF4-FFF2-40B4-BE49-F238E27FC236}">
                <a16:creationId xmlns:a16="http://schemas.microsoft.com/office/drawing/2014/main" id="{75D3C6BF-2291-41A0-9424-00FD026FDA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32" y="88083"/>
            <a:ext cx="2259600" cy="81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88341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DC5C1170-37C4-48B0-A48D-8AE4839E19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31" y="88082"/>
            <a:ext cx="2282775" cy="826317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59110D4-B2B0-4423-A7CA-D2A4E8AE90C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7904762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65196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983F11D5-8EDE-4E3A-B8FF-60CA2404EE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32" y="88083"/>
            <a:ext cx="2259600" cy="817928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BEB9A9C3-75B4-4AA9-AC85-9501650022D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8218067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060989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422898AF-2944-4DDF-AA19-B4DFC378E2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31" y="88083"/>
            <a:ext cx="2305951" cy="834706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000-000007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0353209"/>
              </p:ext>
            </p:extLst>
          </p:nvPr>
        </p:nvGraphicFramePr>
        <p:xfrm>
          <a:off x="0" y="0"/>
          <a:ext cx="12191999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3839032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F17D2DC2-2464-44EF-A5AA-76CD0C7EBF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32" y="88083"/>
            <a:ext cx="2259600" cy="817928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2620736"/>
              </p:ext>
            </p:extLst>
          </p:nvPr>
        </p:nvGraphicFramePr>
        <p:xfrm>
          <a:off x="0" y="0"/>
          <a:ext cx="12192000" cy="685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5871388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CB65C711-13B4-4519-AAC5-D34869870E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32" y="101339"/>
            <a:ext cx="2259600" cy="817928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2EDE7AE3-7EDF-4D5F-B4E8-22F1061A87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4237056"/>
              </p:ext>
            </p:extLst>
          </p:nvPr>
        </p:nvGraphicFramePr>
        <p:xfrm>
          <a:off x="1" y="0"/>
          <a:ext cx="12192000" cy="685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59235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EB3BE30D-0BFA-4312-8B2D-8276FDED38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94" y="91440"/>
            <a:ext cx="2340867" cy="847345"/>
          </a:xfrm>
          <a:prstGeom prst="rect">
            <a:avLst/>
          </a:prstGeom>
          <a:ln>
            <a:noFill/>
          </a:ln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304DEF8E-7D66-405F-9566-ECBAC0A7B28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1693628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5604439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6E1584DB-6BA3-483C-86A7-24471F173D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32" y="88083"/>
            <a:ext cx="2259600" cy="817928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000-000009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4941550"/>
              </p:ext>
            </p:extLst>
          </p:nvPr>
        </p:nvGraphicFramePr>
        <p:xfrm>
          <a:off x="1" y="0"/>
          <a:ext cx="12191999" cy="685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7438653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00000000-0008-0000-1B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2092396"/>
              </p:ext>
            </p:extLst>
          </p:nvPr>
        </p:nvGraphicFramePr>
        <p:xfrm>
          <a:off x="0" y="0"/>
          <a:ext cx="12192000" cy="685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Imagem 5">
            <a:extLst>
              <a:ext uri="{FF2B5EF4-FFF2-40B4-BE49-F238E27FC236}">
                <a16:creationId xmlns:a16="http://schemas.microsoft.com/office/drawing/2014/main" id="{E25E7890-69B3-40AB-8A66-F519AC730D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32" y="88083"/>
            <a:ext cx="2166899" cy="784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48383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841F92F1-FD7B-4A6C-8D16-BFD20F4C7C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32" y="88083"/>
            <a:ext cx="2259600" cy="817928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C2B3ECB-D7F2-4903-868D-BB1CB6CF504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8282784"/>
              </p:ext>
            </p:extLst>
          </p:nvPr>
        </p:nvGraphicFramePr>
        <p:xfrm>
          <a:off x="0" y="0"/>
          <a:ext cx="12192000" cy="685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9386144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4B0F3512-14CD-4138-88AD-916DFDDEEF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32" y="88083"/>
            <a:ext cx="2259600" cy="817928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D5516001-34DA-4EEC-94B3-8F8FABF5E95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2030536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4922326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38C24BFC-C726-4E3E-84EC-8A314575E1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30660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72DBEE84-FEB2-B224-33FF-1F64A40E0C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139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1"/>
          <p:cNvSpPr txBox="1"/>
          <p:nvPr/>
        </p:nvSpPr>
        <p:spPr>
          <a:xfrm>
            <a:off x="4032716" y="732677"/>
            <a:ext cx="5083728" cy="45399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800" i="1" u="sng" dirty="0"/>
              <a:t>Refere-se ao número de internações geradas no mês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E6BF19E-FD45-4BA5-A016-3F41F813C7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91" y="158889"/>
            <a:ext cx="2212247" cy="800787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0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0923090"/>
              </p:ext>
            </p:extLst>
          </p:nvPr>
        </p:nvGraphicFramePr>
        <p:xfrm>
          <a:off x="159392" y="158889"/>
          <a:ext cx="11919538" cy="6540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31547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2730338" y="158889"/>
            <a:ext cx="90984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/>
              <a:t>DESCRIÇÃO DAS INTERNAÇÕES EXTERNAS POR SETOR - 2026</a:t>
            </a:r>
          </a:p>
        </p:txBody>
      </p:sp>
      <p:sp>
        <p:nvSpPr>
          <p:cNvPr id="6" name="CaixaDeTexto 1"/>
          <p:cNvSpPr txBox="1"/>
          <p:nvPr/>
        </p:nvSpPr>
        <p:spPr>
          <a:xfrm>
            <a:off x="3719685" y="682109"/>
            <a:ext cx="6705600" cy="34961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800" i="1" dirty="0"/>
              <a:t>Refere-se ao número de internações geradas no mês 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193BBFF4-D973-466B-B440-87953B3853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724" y="158889"/>
            <a:ext cx="2212247" cy="800787"/>
          </a:xfrm>
          <a:prstGeom prst="rect">
            <a:avLst/>
          </a:prstGeom>
        </p:spPr>
      </p:pic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5888AABC-1829-3EF6-FDA0-E6B87695FE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4785735"/>
              </p:ext>
            </p:extLst>
          </p:nvPr>
        </p:nvGraphicFramePr>
        <p:xfrm>
          <a:off x="398206" y="1710813"/>
          <a:ext cx="11430592" cy="49377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34240">
                  <a:extLst>
                    <a:ext uri="{9D8B030D-6E8A-4147-A177-3AD203B41FA5}">
                      <a16:colId xmlns:a16="http://schemas.microsoft.com/office/drawing/2014/main" val="2673457790"/>
                    </a:ext>
                  </a:extLst>
                </a:gridCol>
                <a:gridCol w="1299392">
                  <a:extLst>
                    <a:ext uri="{9D8B030D-6E8A-4147-A177-3AD203B41FA5}">
                      <a16:colId xmlns:a16="http://schemas.microsoft.com/office/drawing/2014/main" val="2340922224"/>
                    </a:ext>
                  </a:extLst>
                </a:gridCol>
                <a:gridCol w="1299392">
                  <a:extLst>
                    <a:ext uri="{9D8B030D-6E8A-4147-A177-3AD203B41FA5}">
                      <a16:colId xmlns:a16="http://schemas.microsoft.com/office/drawing/2014/main" val="624219350"/>
                    </a:ext>
                  </a:extLst>
                </a:gridCol>
                <a:gridCol w="1299392">
                  <a:extLst>
                    <a:ext uri="{9D8B030D-6E8A-4147-A177-3AD203B41FA5}">
                      <a16:colId xmlns:a16="http://schemas.microsoft.com/office/drawing/2014/main" val="4089380675"/>
                    </a:ext>
                  </a:extLst>
                </a:gridCol>
                <a:gridCol w="1299392">
                  <a:extLst>
                    <a:ext uri="{9D8B030D-6E8A-4147-A177-3AD203B41FA5}">
                      <a16:colId xmlns:a16="http://schemas.microsoft.com/office/drawing/2014/main" val="2279445544"/>
                    </a:ext>
                  </a:extLst>
                </a:gridCol>
                <a:gridCol w="1299392">
                  <a:extLst>
                    <a:ext uri="{9D8B030D-6E8A-4147-A177-3AD203B41FA5}">
                      <a16:colId xmlns:a16="http://schemas.microsoft.com/office/drawing/2014/main" val="4293777179"/>
                    </a:ext>
                  </a:extLst>
                </a:gridCol>
                <a:gridCol w="1299392">
                  <a:extLst>
                    <a:ext uri="{9D8B030D-6E8A-4147-A177-3AD203B41FA5}">
                      <a16:colId xmlns:a16="http://schemas.microsoft.com/office/drawing/2014/main" val="2431400587"/>
                    </a:ext>
                  </a:extLst>
                </a:gridCol>
              </a:tblGrid>
              <a:tr h="4689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INTERNAÇÕES EXTERNAS</a:t>
                      </a:r>
                      <a:endParaRPr lang="pt-BR" sz="1800" b="1" i="0" u="none" strike="noStrike" dirty="0">
                        <a:solidFill>
                          <a:srgbClr val="FF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Jan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 err="1">
                          <a:effectLst/>
                        </a:rPr>
                        <a:t>Fev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Mar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 err="1">
                          <a:effectLst/>
                        </a:rPr>
                        <a:t>Abr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Mai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 err="1">
                          <a:effectLst/>
                        </a:rPr>
                        <a:t>Jun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5977500"/>
                  </a:ext>
                </a:extLst>
              </a:tr>
              <a:tr h="483747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t-BR" sz="1800" u="none" strike="noStrike" dirty="0">
                          <a:effectLst/>
                        </a:rPr>
                        <a:t>CMA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 dirty="0">
                          <a:effectLst/>
                        </a:rPr>
                        <a:t>29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37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57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39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21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73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3095662"/>
                  </a:ext>
                </a:extLst>
              </a:tr>
              <a:tr h="483747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CMB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 dirty="0">
                          <a:effectLst/>
                        </a:rPr>
                        <a:t>43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 dirty="0">
                          <a:effectLst/>
                        </a:rPr>
                        <a:t>43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41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58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97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49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2588587"/>
                  </a:ext>
                </a:extLst>
              </a:tr>
              <a:tr h="483747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CLINICA PSIQUIATRICA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5175090"/>
                  </a:ext>
                </a:extLst>
              </a:tr>
              <a:tr h="483747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t-BR" sz="1800" u="none" strike="noStrike" dirty="0">
                          <a:effectLst/>
                        </a:rPr>
                        <a:t>CLINICA CIRURGICA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160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130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 dirty="0">
                          <a:effectLst/>
                        </a:rPr>
                        <a:t>170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152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149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167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3672853"/>
                  </a:ext>
                </a:extLst>
              </a:tr>
              <a:tr h="483747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SALA VERMELHA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195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74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79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 dirty="0">
                          <a:effectLst/>
                        </a:rPr>
                        <a:t>80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89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92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9261471"/>
                  </a:ext>
                </a:extLst>
              </a:tr>
              <a:tr h="483747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SALA AMARELA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172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325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373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 dirty="0">
                          <a:effectLst/>
                        </a:rPr>
                        <a:t>344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366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356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2902221"/>
                  </a:ext>
                </a:extLst>
              </a:tr>
              <a:tr h="483747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SALA VERDE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46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27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26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30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 dirty="0">
                          <a:effectLst/>
                        </a:rPr>
                        <a:t>21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21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5154343"/>
                  </a:ext>
                </a:extLst>
              </a:tr>
              <a:tr h="59878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UTI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 dirty="0">
                          <a:effectLst/>
                        </a:rPr>
                        <a:t>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6752695"/>
                  </a:ext>
                </a:extLst>
              </a:tr>
              <a:tr h="483747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TOTAL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646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636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748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704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743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758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76831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3105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0373044"/>
              </p:ext>
            </p:extLst>
          </p:nvPr>
        </p:nvGraphicFramePr>
        <p:xfrm>
          <a:off x="164983" y="158379"/>
          <a:ext cx="11862036" cy="65816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Imagem 7">
            <a:extLst>
              <a:ext uri="{FF2B5EF4-FFF2-40B4-BE49-F238E27FC236}">
                <a16:creationId xmlns:a16="http://schemas.microsoft.com/office/drawing/2014/main" id="{532A6CAF-FF12-416A-B93E-E5DEF821EC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82" y="158379"/>
            <a:ext cx="2176606" cy="787886"/>
          </a:xfrm>
          <a:prstGeom prst="rect">
            <a:avLst/>
          </a:prstGeom>
        </p:spPr>
      </p:pic>
      <p:sp>
        <p:nvSpPr>
          <p:cNvPr id="7" name="CaixaDeTexto 1"/>
          <p:cNvSpPr txBox="1"/>
          <p:nvPr/>
        </p:nvSpPr>
        <p:spPr>
          <a:xfrm>
            <a:off x="2641753" y="761320"/>
            <a:ext cx="7772226" cy="787886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800" i="1" u="sng" dirty="0"/>
              <a:t>Refere-se ao número de movimentações, ou seja, pacientes já internados que foram admitidos em outro setor</a:t>
            </a:r>
          </a:p>
        </p:txBody>
      </p:sp>
    </p:spTree>
    <p:extLst>
      <p:ext uri="{BB962C8B-B14F-4D97-AF65-F5344CB8AC3E}">
        <p14:creationId xmlns:p14="http://schemas.microsoft.com/office/powerpoint/2010/main" val="5913188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64" y="170283"/>
            <a:ext cx="2241093" cy="811229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644805" y="170283"/>
            <a:ext cx="9200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/>
              <a:t>DESCRIÇÃO DAS INTERNAÇÕES INTERNAS POR SETOR - 2026</a:t>
            </a:r>
          </a:p>
        </p:txBody>
      </p:sp>
      <p:sp>
        <p:nvSpPr>
          <p:cNvPr id="7" name="CaixaDeTexto 1"/>
          <p:cNvSpPr txBox="1"/>
          <p:nvPr/>
        </p:nvSpPr>
        <p:spPr>
          <a:xfrm>
            <a:off x="3041772" y="624148"/>
            <a:ext cx="8253244" cy="71472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800" i="1" u="sng" dirty="0"/>
              <a:t>Refere-se ao número de movimentações, ou seja, pacientes já internados que foram </a:t>
            </a:r>
          </a:p>
          <a:p>
            <a:pPr algn="ctr"/>
            <a:r>
              <a:rPr lang="pt-BR" sz="1800" i="1" u="sng" dirty="0"/>
              <a:t>admitidos em outro setor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D9C96F84-E030-7611-A473-2714729365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5680872"/>
              </p:ext>
            </p:extLst>
          </p:nvPr>
        </p:nvGraphicFramePr>
        <p:xfrm>
          <a:off x="294968" y="1548581"/>
          <a:ext cx="11549892" cy="49407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72168">
                  <a:extLst>
                    <a:ext uri="{9D8B030D-6E8A-4147-A177-3AD203B41FA5}">
                      <a16:colId xmlns:a16="http://schemas.microsoft.com/office/drawing/2014/main" val="4267287159"/>
                    </a:ext>
                  </a:extLst>
                </a:gridCol>
                <a:gridCol w="1312954">
                  <a:extLst>
                    <a:ext uri="{9D8B030D-6E8A-4147-A177-3AD203B41FA5}">
                      <a16:colId xmlns:a16="http://schemas.microsoft.com/office/drawing/2014/main" val="4223233694"/>
                    </a:ext>
                  </a:extLst>
                </a:gridCol>
                <a:gridCol w="1312954">
                  <a:extLst>
                    <a:ext uri="{9D8B030D-6E8A-4147-A177-3AD203B41FA5}">
                      <a16:colId xmlns:a16="http://schemas.microsoft.com/office/drawing/2014/main" val="3752115029"/>
                    </a:ext>
                  </a:extLst>
                </a:gridCol>
                <a:gridCol w="1312954">
                  <a:extLst>
                    <a:ext uri="{9D8B030D-6E8A-4147-A177-3AD203B41FA5}">
                      <a16:colId xmlns:a16="http://schemas.microsoft.com/office/drawing/2014/main" val="4039657151"/>
                    </a:ext>
                  </a:extLst>
                </a:gridCol>
                <a:gridCol w="1312954">
                  <a:extLst>
                    <a:ext uri="{9D8B030D-6E8A-4147-A177-3AD203B41FA5}">
                      <a16:colId xmlns:a16="http://schemas.microsoft.com/office/drawing/2014/main" val="2922830312"/>
                    </a:ext>
                  </a:extLst>
                </a:gridCol>
                <a:gridCol w="1312954">
                  <a:extLst>
                    <a:ext uri="{9D8B030D-6E8A-4147-A177-3AD203B41FA5}">
                      <a16:colId xmlns:a16="http://schemas.microsoft.com/office/drawing/2014/main" val="3214034841"/>
                    </a:ext>
                  </a:extLst>
                </a:gridCol>
                <a:gridCol w="1312954">
                  <a:extLst>
                    <a:ext uri="{9D8B030D-6E8A-4147-A177-3AD203B41FA5}">
                      <a16:colId xmlns:a16="http://schemas.microsoft.com/office/drawing/2014/main" val="2322087049"/>
                    </a:ext>
                  </a:extLst>
                </a:gridCol>
              </a:tblGrid>
              <a:tr h="49407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INTERNAÇÕES INTERNAS</a:t>
                      </a:r>
                      <a:endParaRPr lang="pt-BR" sz="1800" b="1" i="0" u="none" strike="noStrike" dirty="0">
                        <a:solidFill>
                          <a:srgbClr val="FF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Jan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 err="1">
                          <a:effectLst/>
                        </a:rPr>
                        <a:t>Fev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Mar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 err="1">
                          <a:effectLst/>
                        </a:rPr>
                        <a:t>Abr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Mai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 err="1">
                          <a:effectLst/>
                        </a:rPr>
                        <a:t>Jun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5517260"/>
                  </a:ext>
                </a:extLst>
              </a:tr>
              <a:tr h="494071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t-BR" sz="1800" u="none" strike="noStrike" dirty="0">
                          <a:effectLst/>
                        </a:rPr>
                        <a:t>CMA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131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153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174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163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161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140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7784139"/>
                  </a:ext>
                </a:extLst>
              </a:tr>
              <a:tr h="494071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t-BR" sz="1800" u="none" strike="noStrike" dirty="0">
                          <a:effectLst/>
                        </a:rPr>
                        <a:t>CMB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 dirty="0">
                          <a:effectLst/>
                        </a:rPr>
                        <a:t>143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135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146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150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162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155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1383052"/>
                  </a:ext>
                </a:extLst>
              </a:tr>
              <a:tr h="494071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CLINICA PSIQUIATRICA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 dirty="0">
                          <a:effectLst/>
                        </a:rPr>
                        <a:t>50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41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52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37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33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35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0806823"/>
                  </a:ext>
                </a:extLst>
              </a:tr>
              <a:tr h="494071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CLINICA CIRURGICA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125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 dirty="0">
                          <a:effectLst/>
                        </a:rPr>
                        <a:t>135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134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143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128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125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8543196"/>
                  </a:ext>
                </a:extLst>
              </a:tr>
              <a:tr h="494071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SALA VERMELHA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28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 dirty="0">
                          <a:effectLst/>
                        </a:rPr>
                        <a:t>36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40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29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42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48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039941"/>
                  </a:ext>
                </a:extLst>
              </a:tr>
              <a:tr h="494071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SALA AMARELA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 dirty="0">
                          <a:effectLst/>
                        </a:rPr>
                        <a:t>11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10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6515936"/>
                  </a:ext>
                </a:extLst>
              </a:tr>
              <a:tr h="494071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t-BR" sz="1800" u="none" strike="noStrike" dirty="0">
                          <a:effectLst/>
                        </a:rPr>
                        <a:t>SALA VERDE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79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81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 dirty="0">
                          <a:effectLst/>
                        </a:rPr>
                        <a:t>78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64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94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90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4935314"/>
                  </a:ext>
                </a:extLst>
              </a:tr>
              <a:tr h="494071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UTI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66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56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55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 dirty="0">
                          <a:effectLst/>
                        </a:rPr>
                        <a:t>47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58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u="none" strike="noStrike">
                          <a:effectLst/>
                        </a:rPr>
                        <a:t>51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0607715"/>
                  </a:ext>
                </a:extLst>
              </a:tr>
              <a:tr h="494071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TOTAL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632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643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690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639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688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800" b="1" u="none" strike="noStrike" dirty="0">
                          <a:effectLst/>
                        </a:rPr>
                        <a:t>650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81308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60984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107117</TotalTime>
  <Words>2673</Words>
  <Application>Microsoft Office PowerPoint</Application>
  <PresentationFormat>Widescreen</PresentationFormat>
  <Paragraphs>1890</Paragraphs>
  <Slides>55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55</vt:i4>
      </vt:variant>
    </vt:vector>
  </HeadingPairs>
  <TitlesOfParts>
    <vt:vector size="61" baseType="lpstr">
      <vt:lpstr>Arial</vt:lpstr>
      <vt:lpstr>Calibri</vt:lpstr>
      <vt:lpstr>Calibri Light</vt:lpstr>
      <vt:lpstr>Courier New</vt:lpstr>
      <vt:lpstr>Times New Roman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secgestao</dc:creator>
  <cp:lastModifiedBy>Monica Machado</cp:lastModifiedBy>
  <cp:revision>4590</cp:revision>
  <cp:lastPrinted>2023-01-18T19:50:33Z</cp:lastPrinted>
  <dcterms:created xsi:type="dcterms:W3CDTF">2017-02-09T11:05:25Z</dcterms:created>
  <dcterms:modified xsi:type="dcterms:W3CDTF">2026-07-20T11:11:04Z</dcterms:modified>
</cp:coreProperties>
</file>